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287" r:id="rId2"/>
    <p:sldId id="358" r:id="rId3"/>
    <p:sldId id="1244" r:id="rId4"/>
    <p:sldId id="1245" r:id="rId5"/>
    <p:sldId id="1223" r:id="rId6"/>
    <p:sldId id="1235" r:id="rId7"/>
    <p:sldId id="1236" r:id="rId8"/>
    <p:sldId id="1238" r:id="rId9"/>
    <p:sldId id="1140" r:id="rId10"/>
    <p:sldId id="1228" r:id="rId11"/>
    <p:sldId id="381" r:id="rId12"/>
    <p:sldId id="382" r:id="rId13"/>
    <p:sldId id="379" r:id="rId14"/>
    <p:sldId id="1222" r:id="rId15"/>
    <p:sldId id="1118" r:id="rId16"/>
    <p:sldId id="331" r:id="rId17"/>
  </p:sldIdLst>
  <p:sldSz cx="12192000" cy="6858000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Header Slides" id="{DE8BF54A-1323-4403-83F8-D7B5510C9D53}">
          <p14:sldIdLst>
            <p14:sldId id="287"/>
            <p14:sldId id="358"/>
            <p14:sldId id="1244"/>
            <p14:sldId id="1245"/>
            <p14:sldId id="1223"/>
            <p14:sldId id="1235"/>
            <p14:sldId id="1236"/>
            <p14:sldId id="1238"/>
            <p14:sldId id="1140"/>
            <p14:sldId id="1228"/>
            <p14:sldId id="381"/>
            <p14:sldId id="382"/>
            <p14:sldId id="379"/>
            <p14:sldId id="1222"/>
            <p14:sldId id="1118"/>
            <p14:sldId id="33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rove, Susan" initials="GS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FFFFF"/>
    <a:srgbClr val="F8D237"/>
    <a:srgbClr val="00EDB5"/>
    <a:srgbClr val="F3622C"/>
    <a:srgbClr val="20D3FF"/>
    <a:srgbClr val="7F007D"/>
    <a:srgbClr val="004050"/>
    <a:srgbClr val="FF004C"/>
    <a:srgbClr val="C4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6EDEF07-2768-4175-BC98-53B8B29BC98E}" v="3" dt="2023-12-19T10:43:18.63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72" autoAdjust="0"/>
    <p:restoredTop sz="79540" autoAdjust="0"/>
  </p:normalViewPr>
  <p:slideViewPr>
    <p:cSldViewPr snapToGrid="0" snapToObjects="1" showGuides="1">
      <p:cViewPr varScale="1">
        <p:scale>
          <a:sx n="67" d="100"/>
          <a:sy n="67" d="100"/>
        </p:scale>
        <p:origin x="564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09" d="100"/>
          <a:sy n="109" d="100"/>
        </p:scale>
        <p:origin x="123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2"/>
            <a:ext cx="3170037" cy="4817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417" y="2"/>
            <a:ext cx="3170037" cy="4817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D088FE-3E68-47FE-8BA4-634CD34BABBC}" type="datetimeFigureOut">
              <a:rPr lang="en-GB" smtClean="0"/>
              <a:t>12/01/2024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9119426"/>
            <a:ext cx="3170037" cy="48177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417" y="9119426"/>
            <a:ext cx="3170037" cy="48177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B31C5D-0DE0-4486-9782-41885BE5816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30825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2" y="1"/>
            <a:ext cx="3169920" cy="48172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8" y="1"/>
            <a:ext cx="3169920" cy="48172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6B66C6-1E92-0F4E-A300-9D4ED1F0C23F}" type="datetimeFigureOut">
              <a:rPr lang="en-GB" smtClean="0"/>
              <a:t>12/01/2024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620579"/>
            <a:ext cx="5852160" cy="378047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2" y="9119476"/>
            <a:ext cx="3169920" cy="48172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8" y="9119476"/>
            <a:ext cx="3169920" cy="48172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8901C6-1DA1-FB44-ABEE-06A0FEB7738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76747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77540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This lab focuses on classes – from a reverse engineering perspective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01807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58664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41477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Some additional information you may find useful…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47322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1309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-2636838" y="619125"/>
            <a:ext cx="10404476" cy="5853113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31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37253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76761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68085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+mj-lt"/>
              <a:buNone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Object-oriented terminology can often be a barrier, so let’s break it down a little when we have the opportunity. 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  <a:sym typeface="Wingdings" panose="05000000000000000000" pitchFamily="2" charset="2"/>
              </a:rPr>
              <a:t></a:t>
            </a: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pPr algn="l">
              <a:buFont typeface="+mj-lt"/>
              <a:buNone/>
            </a:pPr>
            <a:endParaRPr lang="en-US" b="1" i="0" dirty="0">
              <a:solidFill>
                <a:srgbClr val="374151"/>
              </a:solidFill>
              <a:effectLst/>
              <a:latin typeface="Söhne"/>
            </a:endParaRPr>
          </a:p>
          <a:p>
            <a:pPr algn="l">
              <a:buFont typeface="+mj-lt"/>
              <a:buNone/>
            </a:pP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Etymological note:</a:t>
            </a:r>
          </a:p>
          <a:p>
            <a:pPr algn="l">
              <a:buFont typeface="+mj-lt"/>
              <a:buNone/>
            </a:pPr>
            <a:endParaRPr lang="en-US" b="1" i="0" dirty="0">
              <a:solidFill>
                <a:srgbClr val="374151"/>
              </a:solidFill>
              <a:effectLst/>
              <a:latin typeface="Söhne"/>
            </a:endParaRPr>
          </a:p>
          <a:p>
            <a:pPr algn="l">
              <a:buFont typeface="+mj-lt"/>
              <a:buNone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The term “Polymorphism” derives from two Greek words:</a:t>
            </a:r>
          </a:p>
          <a:p>
            <a:pPr algn="l">
              <a:buFont typeface="+mj-lt"/>
              <a:buAutoNum type="arabicPeriod"/>
            </a:pP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Poly (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Πολύ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): This Greek prefix means "many" or "multiple."</a:t>
            </a:r>
          </a:p>
          <a:p>
            <a:pPr algn="l">
              <a:buFont typeface="+mj-lt"/>
              <a:buAutoNum type="arabicPeriod"/>
            </a:pP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Morphē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(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Μορφή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): This Greek word translates to "form" or "shape."</a:t>
            </a:r>
          </a:p>
          <a:p>
            <a:endParaRPr lang="en-GB" dirty="0"/>
          </a:p>
          <a:p>
            <a:r>
              <a:rPr lang="en-GB" dirty="0"/>
              <a:t>Therefore, it means “many shapes” or “many forms”.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68104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We often need to apply some process to a collection of different-typed objects. There are a variety of ways to do this depending on the context and the programming language. </a:t>
            </a:r>
          </a:p>
          <a:p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One of the simplest ways is to employ polymorphic classes. This makes use of a mechanism known as dynamic dispatch - which simply means choosing the function to call at run-time instead of at compile time.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7CA66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For this to work in C++ we need a root-class (Interruption) from which we derive the various 'concrete' classes on which the common function (execute()) needs to be called.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39078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The root-class defines the common parts for all derived classes. 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This usually consists of some public functions (the public interface) and some private data. There may also be private functions and protected functions and data. All of these are optional; the minimal root class is just a name!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The virtual keyword makes that function polymorphic.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An abstract class is one that describes an idea, rather than a constructible object. It must be derived-from before objects can be constructed. This is often expressed through pure functions.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If you want to force derived classes to provide their own implementation of a virtual function, you make it "pure" with `= 0;`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Pure functions do not have to have provide an implementation.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It is very likely that polymorphic objects will be destructed through base-class pointers. For this to work reliably, the destructor must be declared and made virtual. It can be defaulted.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You cannot construct an object of a class with a pure function - it must first be derived-from. So, the constructors are of no use in the public section. It is usual to make them protected.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--&gt;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26800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In C++, the </a:t>
            </a:r>
            <a:r>
              <a:rPr lang="en-US" dirty="0"/>
              <a:t>override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keyword (as shown here with the “execute” method) is used to indicate that a member function of a derived class (“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Need_A_Tea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”) will override a virtual function declared in its base class (“Interruption”).</a:t>
            </a:r>
          </a:p>
          <a:p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r>
              <a:rPr lang="en-GB" dirty="0"/>
              <a:t>It’s optional as it’s primarily designed to improve the code clarity for the reader, but it can also catch certain types of error during compilation.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29431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Polymorphism makes use of </a:t>
            </a:r>
            <a:r>
              <a:rPr lang="en-US" b="0" dirty="0" err="1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Liskov</a:t>
            </a:r>
            <a:r>
              <a:rPr lang="en-US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 substitution: "a derived-class may be substituted where a base-class is expected". </a:t>
            </a:r>
          </a:p>
          <a:p>
            <a:endParaRPr lang="en-US" b="0" dirty="0">
              <a:solidFill>
                <a:srgbClr val="7CA66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We can have a collection of base-class typed pointers which point to derived-class objects.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7CA66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We can then iterate over the collection and call base-class declared functions. Those which are virtual will employ dynamic-dispatch and the derived-class implementations will be used. Thus, each object behaves differently - hence polymorphism.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7CA66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If the collection owns the objects, we use </a:t>
            </a:r>
            <a:r>
              <a:rPr lang="en-US" b="0" dirty="0" err="1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unique_ptr</a:t>
            </a:r>
            <a:r>
              <a:rPr lang="en-US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 to manage the object lifetime. A non-owning collection would use raw pointers.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27766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When an ordinary function is called, the compiler knows where the implementation code is, so it inserts a jump-instruction to that location and passes in the arguments (including the object address if it is a member-function).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For polymorphic function-calls the compiler does not know which derived-type object the pointer points to, and so cannot directly jump to the function code. This is where Dynamic-Dispatch comes into play.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Ordinary objects consist only of the data-members of the class. There is no class-id information to enable the run-time to discover what type the object is.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To enable dynamic-dispatch to work, every polymorphic object is given a v-pointer (usually as its first data-member). This points to a table of information (the v-table) that identifies the class.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Only polymorphic classes have v-tables. The V-table has a function-pointer entry for each polymorphic function.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If this class implements a </a:t>
            </a:r>
            <a:r>
              <a:rPr lang="en-US" b="0" dirty="0" err="1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specialisation</a:t>
            </a:r>
            <a:r>
              <a:rPr lang="en-US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 for the virtual function, it points to it, otherwise it will point back to a base-class implementation.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The v-table also contains the class </a:t>
            </a:r>
            <a:r>
              <a:rPr lang="en-US" b="0" dirty="0" err="1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type_info</a:t>
            </a:r>
            <a:r>
              <a:rPr lang="en-US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 (possibly via another pointer). </a:t>
            </a:r>
            <a:r>
              <a:rPr lang="en-US" b="0" dirty="0" err="1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type_info</a:t>
            </a:r>
            <a:r>
              <a:rPr lang="en-US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 provides the class-name (possibly mangled, or some kind of hash) and pointers to the base-classes. This is used by RTTI.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When a polymorphic function call is made, the object v-pointer is followed to the class v-table. The compiler applies an offset to this pointer to pick the required virtual function-pointer. This function-pointer is then followed to the implementation.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47184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This lab focuses on using classes from a coding perspective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29673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White /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4785" y="2322726"/>
            <a:ext cx="6596062" cy="2431485"/>
          </a:xfrm>
        </p:spPr>
        <p:txBody>
          <a:bodyPr anchor="b" anchorCtr="0">
            <a:noAutofit/>
          </a:bodyPr>
          <a:lstStyle>
            <a:lvl1pPr algn="l">
              <a:lnSpc>
                <a:spcPct val="90000"/>
              </a:lnSpc>
              <a:defRPr sz="5600" baseline="0">
                <a:solidFill>
                  <a:srgbClr val="004050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  <a:endParaRPr lang="en-GB" noProof="0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55" r="11010"/>
          <a:stretch/>
        </p:blipFill>
        <p:spPr>
          <a:xfrm>
            <a:off x="7171920" y="-4252"/>
            <a:ext cx="5020079" cy="5635931"/>
          </a:xfrm>
          <a:prstGeom prst="rect">
            <a:avLst/>
          </a:prstGeom>
        </p:spPr>
      </p:pic>
      <p:pic>
        <p:nvPicPr>
          <p:cNvPr id="12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76237" y="5768975"/>
            <a:ext cx="6604609" cy="709613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dirty="0"/>
              <a:t>Subtitle here</a:t>
            </a:r>
          </a:p>
        </p:txBody>
      </p:sp>
    </p:spTree>
    <p:extLst>
      <p:ext uri="{BB962C8B-B14F-4D97-AF65-F5344CB8AC3E}">
        <p14:creationId xmlns:p14="http://schemas.microsoft.com/office/powerpoint/2010/main" val="38568465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1457" userDrawn="1">
          <p15:clr>
            <a:srgbClr val="FBAE40"/>
          </p15:clr>
        </p15:guide>
        <p15:guide id="3" orient="horz" pos="3634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range Background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944"/>
          <a:stretch/>
        </p:blipFill>
        <p:spPr>
          <a:xfrm>
            <a:off x="0" y="-1"/>
            <a:ext cx="12192000" cy="68622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7" name="Content Placeholder 3"/>
          <p:cNvSpPr>
            <a:spLocks noGrp="1"/>
          </p:cNvSpPr>
          <p:nvPr>
            <p:ph sz="quarter" idx="10"/>
          </p:nvPr>
        </p:nvSpPr>
        <p:spPr>
          <a:xfrm>
            <a:off x="385299" y="5768975"/>
            <a:ext cx="5627171" cy="7096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990026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range Background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607"/>
          <a:stretch/>
        </p:blipFill>
        <p:spPr>
          <a:xfrm>
            <a:off x="0" y="-1"/>
            <a:ext cx="12192000" cy="688791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8" name="Content Placeholder 3"/>
          <p:cNvSpPr>
            <a:spLocks noGrp="1"/>
          </p:cNvSpPr>
          <p:nvPr>
            <p:ph sz="quarter" idx="10"/>
          </p:nvPr>
        </p:nvSpPr>
        <p:spPr>
          <a:xfrm>
            <a:off x="385299" y="5768975"/>
            <a:ext cx="5627171" cy="72263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945117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range Background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32"/>
          <a:stretch/>
        </p:blipFill>
        <p:spPr>
          <a:xfrm>
            <a:off x="0" y="1"/>
            <a:ext cx="12192000" cy="687081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7" name="Content Placeholder 3"/>
          <p:cNvSpPr>
            <a:spLocks noGrp="1"/>
          </p:cNvSpPr>
          <p:nvPr>
            <p:ph sz="quarter" idx="10"/>
          </p:nvPr>
        </p:nvSpPr>
        <p:spPr>
          <a:xfrm>
            <a:off x="385299" y="5768975"/>
            <a:ext cx="5627171" cy="7096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023708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Orange Background C"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7" name="Content Placeholder 3"/>
          <p:cNvSpPr>
            <a:spLocks noGrp="1"/>
          </p:cNvSpPr>
          <p:nvPr>
            <p:ph sz="quarter" idx="10"/>
          </p:nvPr>
        </p:nvSpPr>
        <p:spPr>
          <a:xfrm>
            <a:off x="385299" y="5768975"/>
            <a:ext cx="5627171" cy="70584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399822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Orange Background C"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7" name="Content Placeholder 3"/>
          <p:cNvSpPr>
            <a:spLocks noGrp="1"/>
          </p:cNvSpPr>
          <p:nvPr>
            <p:ph sz="quarter" idx="10"/>
          </p:nvPr>
        </p:nvSpPr>
        <p:spPr>
          <a:xfrm>
            <a:off x="385299" y="5768975"/>
            <a:ext cx="5627171" cy="7096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561655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Orange Background C"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7" name="Content Placeholder 3"/>
          <p:cNvSpPr>
            <a:spLocks noGrp="1"/>
          </p:cNvSpPr>
          <p:nvPr>
            <p:ph sz="quarter" idx="10"/>
          </p:nvPr>
        </p:nvSpPr>
        <p:spPr>
          <a:xfrm>
            <a:off x="385300" y="5768975"/>
            <a:ext cx="3824288" cy="71439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283943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1 Section Divid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3">
            <a:extLst>
              <a:ext uri="{FF2B5EF4-FFF2-40B4-BE49-F238E27FC236}">
                <a16:creationId xmlns:a16="http://schemas.microsoft.com/office/drawing/2014/main" id="{3344A4B7-0EC8-AD4A-8611-5B12AB419DC2}"/>
              </a:ext>
            </a:extLst>
          </p:cNvPr>
          <p:cNvSpPr/>
          <p:nvPr userDrawn="1"/>
        </p:nvSpPr>
        <p:spPr>
          <a:xfrm>
            <a:off x="0" y="0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10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4784" y="343368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451938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2 Section Divider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6238" y="1756434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09" y="1897166"/>
            <a:ext cx="11479292" cy="4960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1772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3 Section Divider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453"/>
          <a:stretch/>
        </p:blipFill>
        <p:spPr>
          <a:xfrm>
            <a:off x="-1" y="2138695"/>
            <a:ext cx="11137643" cy="497337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7037" y="116954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92691454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4 Section Divider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7037" y="116954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7"/>
          <a:stretch/>
        </p:blipFill>
        <p:spPr>
          <a:xfrm>
            <a:off x="0" y="2294314"/>
            <a:ext cx="9545652" cy="4066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6902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White / T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63" r="13611"/>
          <a:stretch/>
        </p:blipFill>
        <p:spPr>
          <a:xfrm>
            <a:off x="7096499" y="0"/>
            <a:ext cx="5098350" cy="56698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4785" y="2322726"/>
            <a:ext cx="6596062" cy="2431485"/>
          </a:xfrm>
        </p:spPr>
        <p:txBody>
          <a:bodyPr anchor="b" anchorCtr="0">
            <a:noAutofit/>
          </a:bodyPr>
          <a:lstStyle>
            <a:lvl1pPr algn="l">
              <a:lnSpc>
                <a:spcPct val="90000"/>
              </a:lnSpc>
              <a:defRPr sz="5600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pic>
        <p:nvPicPr>
          <p:cNvPr id="12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76237" y="5768975"/>
            <a:ext cx="6604609" cy="709613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dirty="0"/>
              <a:t>Subtitle here</a:t>
            </a:r>
          </a:p>
        </p:txBody>
      </p:sp>
    </p:spTree>
    <p:extLst>
      <p:ext uri="{BB962C8B-B14F-4D97-AF65-F5344CB8AC3E}">
        <p14:creationId xmlns:p14="http://schemas.microsoft.com/office/powerpoint/2010/main" val="40459597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4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s or 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/>
          <p:cNvCxnSpPr/>
          <p:nvPr userDrawn="1"/>
        </p:nvCxnSpPr>
        <p:spPr>
          <a:xfrm>
            <a:off x="3101975" y="1925767"/>
            <a:ext cx="8523287" cy="0"/>
          </a:xfrm>
          <a:prstGeom prst="line">
            <a:avLst/>
          </a:prstGeom>
          <a:ln w="19050">
            <a:solidFill>
              <a:srgbClr val="004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 userDrawn="1"/>
        </p:nvCxnSpPr>
        <p:spPr>
          <a:xfrm>
            <a:off x="3101975" y="2587060"/>
            <a:ext cx="8523287" cy="0"/>
          </a:xfrm>
          <a:prstGeom prst="line">
            <a:avLst/>
          </a:prstGeom>
          <a:ln w="19050">
            <a:solidFill>
              <a:srgbClr val="004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 userDrawn="1"/>
        </p:nvCxnSpPr>
        <p:spPr>
          <a:xfrm>
            <a:off x="3101975" y="3248353"/>
            <a:ext cx="8523287" cy="0"/>
          </a:xfrm>
          <a:prstGeom prst="line">
            <a:avLst/>
          </a:prstGeom>
          <a:ln w="19050">
            <a:solidFill>
              <a:srgbClr val="004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 userDrawn="1"/>
        </p:nvCxnSpPr>
        <p:spPr>
          <a:xfrm>
            <a:off x="3101975" y="3909646"/>
            <a:ext cx="8523287" cy="0"/>
          </a:xfrm>
          <a:prstGeom prst="line">
            <a:avLst/>
          </a:prstGeom>
          <a:ln w="19050">
            <a:solidFill>
              <a:srgbClr val="004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 userDrawn="1"/>
        </p:nvCxnSpPr>
        <p:spPr>
          <a:xfrm>
            <a:off x="3101975" y="4570939"/>
            <a:ext cx="8523287" cy="0"/>
          </a:xfrm>
          <a:prstGeom prst="line">
            <a:avLst/>
          </a:prstGeom>
          <a:ln w="19050">
            <a:solidFill>
              <a:srgbClr val="004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 userDrawn="1"/>
        </p:nvCxnSpPr>
        <p:spPr>
          <a:xfrm>
            <a:off x="3101975" y="5232231"/>
            <a:ext cx="8523287" cy="0"/>
          </a:xfrm>
          <a:prstGeom prst="line">
            <a:avLst/>
          </a:prstGeom>
          <a:ln w="19050">
            <a:solidFill>
              <a:srgbClr val="004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3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25640" y="3666044"/>
            <a:ext cx="2923326" cy="2198740"/>
          </a:xfrm>
          <a:prstGeom prst="rect">
            <a:avLst/>
          </a:prstGeom>
        </p:spPr>
      </p:pic>
      <p:sp>
        <p:nvSpPr>
          <p:cNvPr id="30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925767"/>
            <a:ext cx="2521449" cy="196215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3200" cap="all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3299565" y="2060614"/>
            <a:ext cx="951760" cy="426737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2800"/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dirty="0"/>
              <a:t>TEXT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5037138" y="2107781"/>
            <a:ext cx="6588125" cy="376285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b="0"/>
            </a:lvl1pPr>
          </a:lstStyle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650"/>
              </a:spcAft>
              <a:buClrTx/>
              <a:buSzPct val="115000"/>
              <a:buFontTx/>
              <a:buNone/>
              <a:tabLst/>
              <a:defRPr/>
            </a:pPr>
            <a:r>
              <a:rPr lang="en-GB" sz="1800" b="0" i="0" kern="1200" dirty="0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Lorem ipsum </a:t>
            </a:r>
            <a:r>
              <a:rPr lang="en-GB" sz="1800" b="0" i="0" kern="1200" dirty="0" err="1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dolor</a:t>
            </a:r>
            <a:r>
              <a:rPr lang="en-GB" sz="1800" b="0" i="0" kern="1200" dirty="0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 sit </a:t>
            </a:r>
            <a:r>
              <a:rPr lang="en-GB" sz="1800" b="0" i="0" kern="1200" dirty="0" err="1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amet</a:t>
            </a:r>
            <a:endParaRPr lang="en-GB" sz="1800" dirty="0">
              <a:solidFill>
                <a:srgbClr val="004050"/>
              </a:solidFill>
            </a:endParaRPr>
          </a:p>
          <a:p>
            <a:pPr lvl="0"/>
            <a:endParaRPr lang="en-GB" dirty="0"/>
          </a:p>
        </p:txBody>
      </p:sp>
      <p:sp>
        <p:nvSpPr>
          <p:cNvPr id="3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3299565" y="2721905"/>
            <a:ext cx="951760" cy="426737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2800"/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dirty="0"/>
              <a:t>TEXT</a:t>
            </a:r>
          </a:p>
        </p:txBody>
      </p:sp>
      <p:sp>
        <p:nvSpPr>
          <p:cNvPr id="39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5037138" y="2769072"/>
            <a:ext cx="6588125" cy="376285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b="0"/>
            </a:lvl1pPr>
          </a:lstStyle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650"/>
              </a:spcAft>
              <a:buClrTx/>
              <a:buSzPct val="115000"/>
              <a:buFontTx/>
              <a:buNone/>
              <a:tabLst/>
              <a:defRPr/>
            </a:pPr>
            <a:r>
              <a:rPr lang="en-GB" sz="1800" b="0" i="0" kern="1200" dirty="0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Lorem ipsum </a:t>
            </a:r>
            <a:r>
              <a:rPr lang="en-GB" sz="1800" b="0" i="0" kern="1200" dirty="0" err="1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dolor</a:t>
            </a:r>
            <a:r>
              <a:rPr lang="en-GB" sz="1800" b="0" i="0" kern="1200" dirty="0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 sit </a:t>
            </a:r>
            <a:r>
              <a:rPr lang="en-GB" sz="1800" b="0" i="0" kern="1200" dirty="0" err="1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amet</a:t>
            </a:r>
            <a:endParaRPr lang="en-GB" sz="1800" dirty="0">
              <a:solidFill>
                <a:srgbClr val="004050"/>
              </a:solidFill>
            </a:endParaRPr>
          </a:p>
          <a:p>
            <a:pPr lvl="0"/>
            <a:endParaRPr lang="en-GB" dirty="0"/>
          </a:p>
        </p:txBody>
      </p:sp>
      <p:sp>
        <p:nvSpPr>
          <p:cNvPr id="40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3305695" y="3380601"/>
            <a:ext cx="951760" cy="426737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2800"/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dirty="0"/>
              <a:t>TEXT</a:t>
            </a:r>
          </a:p>
        </p:txBody>
      </p:sp>
      <p:sp>
        <p:nvSpPr>
          <p:cNvPr id="41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5043268" y="3427768"/>
            <a:ext cx="6588125" cy="376285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b="0"/>
            </a:lvl1pPr>
          </a:lstStyle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650"/>
              </a:spcAft>
              <a:buClrTx/>
              <a:buSzPct val="115000"/>
              <a:buFontTx/>
              <a:buNone/>
              <a:tabLst/>
              <a:defRPr/>
            </a:pPr>
            <a:r>
              <a:rPr lang="en-GB" sz="1800" b="0" i="0" kern="1200" dirty="0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Lorem ipsum </a:t>
            </a:r>
            <a:r>
              <a:rPr lang="en-GB" sz="1800" b="0" i="0" kern="1200" dirty="0" err="1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dolor</a:t>
            </a:r>
            <a:r>
              <a:rPr lang="en-GB" sz="1800" b="0" i="0" kern="1200" dirty="0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 sit </a:t>
            </a:r>
            <a:r>
              <a:rPr lang="en-GB" sz="1800" b="0" i="0" kern="1200" dirty="0" err="1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amet</a:t>
            </a:r>
            <a:endParaRPr lang="en-GB" sz="1800" dirty="0">
              <a:solidFill>
                <a:srgbClr val="004050"/>
              </a:solidFill>
            </a:endParaRPr>
          </a:p>
          <a:p>
            <a:pPr lvl="0"/>
            <a:endParaRPr lang="en-GB" dirty="0"/>
          </a:p>
        </p:txBody>
      </p:sp>
      <p:sp>
        <p:nvSpPr>
          <p:cNvPr id="42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3305695" y="4035597"/>
            <a:ext cx="951760" cy="426737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 sz="2800"/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TEXT</a:t>
            </a:r>
          </a:p>
        </p:txBody>
      </p:sp>
      <p:sp>
        <p:nvSpPr>
          <p:cNvPr id="43" name="Text Placeholder 6"/>
          <p:cNvSpPr>
            <a:spLocks noGrp="1"/>
          </p:cNvSpPr>
          <p:nvPr>
            <p:ph type="body" sz="quarter" idx="18" hasCustomPrompt="1"/>
          </p:nvPr>
        </p:nvSpPr>
        <p:spPr>
          <a:xfrm>
            <a:off x="5043268" y="4082764"/>
            <a:ext cx="6588125" cy="376285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b="0"/>
            </a:lvl1pPr>
          </a:lstStyle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650"/>
              </a:spcAft>
              <a:buClrTx/>
              <a:buSzPct val="115000"/>
              <a:buFontTx/>
              <a:buNone/>
              <a:tabLst/>
              <a:defRPr/>
            </a:pPr>
            <a:r>
              <a:rPr lang="en-GB" sz="1800" b="0" i="0" kern="1200" dirty="0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Lorem ipsum </a:t>
            </a:r>
            <a:r>
              <a:rPr lang="en-GB" sz="1800" b="0" i="0" kern="1200" dirty="0" err="1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dolor</a:t>
            </a:r>
            <a:r>
              <a:rPr lang="en-GB" sz="1800" b="0" i="0" kern="1200" dirty="0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 sit </a:t>
            </a:r>
            <a:r>
              <a:rPr lang="en-GB" sz="1800" b="0" i="0" kern="1200" dirty="0" err="1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amet</a:t>
            </a:r>
            <a:endParaRPr lang="en-GB" sz="1800" dirty="0">
              <a:solidFill>
                <a:srgbClr val="004050"/>
              </a:solidFill>
            </a:endParaRPr>
          </a:p>
          <a:p>
            <a:pPr lvl="0"/>
            <a:endParaRPr lang="en-GB" dirty="0"/>
          </a:p>
        </p:txBody>
      </p:sp>
      <p:sp>
        <p:nvSpPr>
          <p:cNvPr id="44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3299564" y="4700588"/>
            <a:ext cx="951760" cy="426737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 sz="2800"/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TEXT</a:t>
            </a:r>
          </a:p>
        </p:txBody>
      </p:sp>
      <p:sp>
        <p:nvSpPr>
          <p:cNvPr id="45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5037137" y="4747755"/>
            <a:ext cx="6588125" cy="376285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b="0"/>
            </a:lvl1pPr>
          </a:lstStyle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650"/>
              </a:spcAft>
              <a:buClrTx/>
              <a:buSzPct val="115000"/>
              <a:buFontTx/>
              <a:buNone/>
              <a:tabLst/>
              <a:defRPr/>
            </a:pPr>
            <a:r>
              <a:rPr lang="en-GB" sz="1800" b="0" i="0" kern="1200" dirty="0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Lorem ipsum </a:t>
            </a:r>
            <a:r>
              <a:rPr lang="en-GB" sz="1800" b="0" i="0" kern="1200" dirty="0" err="1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dolor</a:t>
            </a:r>
            <a:r>
              <a:rPr lang="en-GB" sz="1800" b="0" i="0" kern="1200" dirty="0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 sit </a:t>
            </a:r>
            <a:r>
              <a:rPr lang="en-GB" sz="1800" b="0" i="0" kern="1200" dirty="0" err="1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amet</a:t>
            </a:r>
            <a:endParaRPr lang="en-GB" sz="1800" dirty="0">
              <a:solidFill>
                <a:srgbClr val="004050"/>
              </a:solidFill>
            </a:endParaRPr>
          </a:p>
          <a:p>
            <a:pPr lvl="0"/>
            <a:endParaRPr lang="en-GB" dirty="0"/>
          </a:p>
        </p:txBody>
      </p:sp>
      <p:sp>
        <p:nvSpPr>
          <p:cNvPr id="46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3305695" y="5378225"/>
            <a:ext cx="951760" cy="426737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 sz="2800"/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TEXT</a:t>
            </a:r>
          </a:p>
        </p:txBody>
      </p:sp>
      <p:sp>
        <p:nvSpPr>
          <p:cNvPr id="47" name="Text Placeholder 6"/>
          <p:cNvSpPr>
            <a:spLocks noGrp="1"/>
          </p:cNvSpPr>
          <p:nvPr>
            <p:ph type="body" sz="quarter" idx="22" hasCustomPrompt="1"/>
          </p:nvPr>
        </p:nvSpPr>
        <p:spPr>
          <a:xfrm>
            <a:off x="5043268" y="5425392"/>
            <a:ext cx="6588125" cy="376285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b="0"/>
            </a:lvl1pPr>
          </a:lstStyle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650"/>
              </a:spcAft>
              <a:buClrTx/>
              <a:buSzPct val="115000"/>
              <a:buFontTx/>
              <a:buNone/>
              <a:tabLst/>
              <a:defRPr/>
            </a:pPr>
            <a:r>
              <a:rPr lang="en-GB" sz="1800" b="0" i="0" kern="1200" dirty="0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Lorem ipsum </a:t>
            </a:r>
            <a:r>
              <a:rPr lang="en-GB" sz="1800" b="0" i="0" kern="1200" dirty="0" err="1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dolor</a:t>
            </a:r>
            <a:r>
              <a:rPr lang="en-GB" sz="1800" b="0" i="0" kern="1200" dirty="0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 sit </a:t>
            </a:r>
            <a:r>
              <a:rPr lang="en-GB" sz="1800" b="0" i="0" kern="1200" dirty="0" err="1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amet</a:t>
            </a:r>
            <a:endParaRPr lang="en-GB" sz="1800" dirty="0">
              <a:solidFill>
                <a:srgbClr val="004050"/>
              </a:solidFill>
            </a:endParaRPr>
          </a:p>
          <a:p>
            <a:pPr lvl="0"/>
            <a:endParaRPr lang="en-GB" dirty="0"/>
          </a:p>
        </p:txBody>
      </p:sp>
      <p:pic>
        <p:nvPicPr>
          <p:cNvPr id="23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7" y="377825"/>
            <a:ext cx="781218" cy="55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0385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Slid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453"/>
          <a:stretch/>
        </p:blipFill>
        <p:spPr>
          <a:xfrm>
            <a:off x="0" y="3432381"/>
            <a:ext cx="5788325" cy="2584704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242034"/>
            <a:ext cx="3694112" cy="196215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Page title </a:t>
            </a:r>
            <a:br>
              <a:rPr lang="en-US" dirty="0"/>
            </a:br>
            <a:r>
              <a:rPr lang="en-US" dirty="0"/>
              <a:t>to sit here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195034" y="3432175"/>
            <a:ext cx="5621337" cy="3046413"/>
          </a:xfrm>
        </p:spPr>
        <p:txBody>
          <a:bodyPr/>
          <a:lstStyle>
            <a:lvl1pPr marL="270000" indent="-270000">
              <a:buFont typeface="Arial" panose="020B0604020202020204" pitchFamily="34" charset="0"/>
              <a:buChar char="•"/>
              <a:defRPr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400"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1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dirty="0"/>
              <a:t>Text to sit here</a:t>
            </a:r>
          </a:p>
          <a:p>
            <a:pPr lvl="1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dirty="0"/>
              <a:t>Text to sit here</a:t>
            </a:r>
          </a:p>
          <a:p>
            <a:pPr marL="180000" marR="0" lvl="1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Text to sit here</a:t>
            </a:r>
          </a:p>
          <a:p>
            <a:pPr marL="180000" marR="0" lvl="1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Text to sit here</a:t>
            </a:r>
          </a:p>
          <a:p>
            <a:pPr marL="180000" marR="0" lvl="1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Text to sit here</a:t>
            </a:r>
          </a:p>
          <a:p>
            <a:pPr lvl="1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GB" dirty="0"/>
          </a:p>
          <a:p>
            <a:pPr lvl="1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GB" dirty="0"/>
          </a:p>
          <a:p>
            <a:pPr lvl="1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GB" dirty="0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7" y="377825"/>
            <a:ext cx="781218" cy="55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2407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Slid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0832" y="1242034"/>
            <a:ext cx="2721143" cy="196215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FF004C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Page title </a:t>
            </a:r>
            <a:br>
              <a:rPr lang="en-US" dirty="0"/>
            </a:br>
            <a:r>
              <a:rPr lang="en-US" dirty="0"/>
              <a:t>to sit </a:t>
            </a:r>
            <a:br>
              <a:rPr lang="en-US" dirty="0"/>
            </a:br>
            <a:r>
              <a:rPr lang="en-US" dirty="0"/>
              <a:t>here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3293084" y="2366057"/>
            <a:ext cx="2719387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 b="0"/>
            </a:lvl1pPr>
            <a:lvl2pPr marL="180000" indent="-180000">
              <a:buFont typeface="Arial" panose="020B0604020202020204" pitchFamily="34" charset="0"/>
              <a:buChar char="•"/>
              <a:defRPr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6195034" y="2366057"/>
            <a:ext cx="2710841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 b="0"/>
            </a:lvl1pPr>
            <a:lvl2pPr marL="180000" indent="-180000">
              <a:buFont typeface="Arial" panose="020B0604020202020204" pitchFamily="34" charset="0"/>
              <a:buChar char="•"/>
              <a:defRPr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9094769" y="2366057"/>
            <a:ext cx="2719387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 b="0"/>
            </a:lvl1pPr>
            <a:lvl2pPr marL="180000" indent="-180000">
              <a:buFont typeface="Arial" panose="020B0604020202020204" pitchFamily="34" charset="0"/>
              <a:buChar char="•"/>
              <a:defRPr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2" name="Picture Placeholder 21"/>
          <p:cNvSpPr>
            <a:spLocks noGrp="1"/>
          </p:cNvSpPr>
          <p:nvPr>
            <p:ph type="pic" sz="quarter" idx="18" hasCustomPrompt="1"/>
          </p:nvPr>
        </p:nvSpPr>
        <p:spPr>
          <a:xfrm>
            <a:off x="3284538" y="1233488"/>
            <a:ext cx="785813" cy="78581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23" name="Picture Placeholder 21"/>
          <p:cNvSpPr>
            <a:spLocks noGrp="1"/>
          </p:cNvSpPr>
          <p:nvPr>
            <p:ph type="pic" sz="quarter" idx="19" hasCustomPrompt="1"/>
          </p:nvPr>
        </p:nvSpPr>
        <p:spPr>
          <a:xfrm>
            <a:off x="6186488" y="1226412"/>
            <a:ext cx="785813" cy="78581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24" name="Picture Placeholder 21"/>
          <p:cNvSpPr>
            <a:spLocks noGrp="1"/>
          </p:cNvSpPr>
          <p:nvPr>
            <p:ph type="pic" sz="quarter" idx="20" hasCustomPrompt="1"/>
          </p:nvPr>
        </p:nvSpPr>
        <p:spPr>
          <a:xfrm>
            <a:off x="9094769" y="1233488"/>
            <a:ext cx="785813" cy="78581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/>
              <a:t>icon</a:t>
            </a:r>
          </a:p>
        </p:txBody>
      </p:sp>
      <p:pic>
        <p:nvPicPr>
          <p:cNvPr id="10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7" y="377825"/>
            <a:ext cx="781218" cy="55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8902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Slide - With side bar C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349984"/>
            <a:ext cx="3443732" cy="2751998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800" cap="all" baseline="0">
                <a:solidFill>
                  <a:schemeClr val="bg1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slide title to sit here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4"/>
            <a:ext cx="5803900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 b="0"/>
            </a:lvl1pPr>
            <a:lvl2pPr marL="180000" indent="-180000">
              <a:buFont typeface="Arial" panose="020B0604020202020204" pitchFamily="34" charset="0"/>
              <a:buChar char="•"/>
              <a:defRPr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35"/>
          <a:stretch/>
        </p:blipFill>
        <p:spPr>
          <a:xfrm>
            <a:off x="0" y="4435268"/>
            <a:ext cx="4722378" cy="162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8592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ext Slide - With side bar C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349984"/>
            <a:ext cx="3443732" cy="2751998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all" baseline="0">
                <a:solidFill>
                  <a:schemeClr val="bg1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slide title to sit here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4"/>
            <a:ext cx="2901950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 b="0"/>
            </a:lvl1pPr>
            <a:lvl2pPr marL="180000" indent="-180000">
              <a:buFont typeface="Arial" panose="020B0604020202020204" pitchFamily="34" charset="0"/>
              <a:buChar char="•"/>
              <a:defRPr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8517222" y="1349984"/>
            <a:ext cx="2901950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 b="0"/>
            </a:lvl1pPr>
            <a:lvl2pPr marL="180000" indent="-180000">
              <a:buFont typeface="Arial" panose="020B0604020202020204" pitchFamily="34" charset="0"/>
              <a:buChar char="•"/>
              <a:defRPr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238" y="4446884"/>
            <a:ext cx="4375225" cy="1964632"/>
          </a:xfrm>
          <a:prstGeom prst="rect">
            <a:avLst/>
          </a:prstGeom>
        </p:spPr>
      </p:pic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5347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ext Slide - SmartArt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73571" y="1349984"/>
            <a:ext cx="3951161" cy="2079016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400" cap="all" baseline="0">
                <a:solidFill>
                  <a:schemeClr val="bg1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slide title to sit here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238" y="4446884"/>
            <a:ext cx="4375225" cy="1964632"/>
          </a:xfrm>
          <a:prstGeom prst="rect">
            <a:avLst/>
          </a:prstGeom>
        </p:spPr>
      </p:pic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F743D3A-25B6-9D4F-8301-EE8E57A2FA6E}"/>
              </a:ext>
            </a:extLst>
          </p:cNvPr>
          <p:cNvSpPr/>
          <p:nvPr userDrawn="1"/>
        </p:nvSpPr>
        <p:spPr>
          <a:xfrm>
            <a:off x="2133600" y="83544"/>
            <a:ext cx="1936752" cy="2107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600" b="1" dirty="0"/>
              <a:t>Role Framework</a:t>
            </a:r>
            <a:r>
              <a:rPr lang="en-GB" sz="1600" dirty="0"/>
              <a:t>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450764F-5F24-DA4B-8B5B-499F74DC94F6}"/>
              </a:ext>
            </a:extLst>
          </p:cNvPr>
          <p:cNvSpPr/>
          <p:nvPr userDrawn="1"/>
        </p:nvSpPr>
        <p:spPr>
          <a:xfrm>
            <a:off x="4024733" y="8576"/>
            <a:ext cx="819383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sz="1400" b="1" dirty="0"/>
              <a:t>Prerequisites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849CFAAC-8F4B-AB49-8C1E-8DF9077D6D8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04137" y="264797"/>
            <a:ext cx="7944817" cy="210746"/>
          </a:xfrm>
        </p:spPr>
        <p:txBody>
          <a:bodyPr/>
          <a:lstStyle>
            <a:lvl1pPr marL="0" indent="0" algn="r">
              <a:lnSpc>
                <a:spcPts val="144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="0"/>
            </a:lvl1pPr>
            <a:lvl2pPr marL="0" indent="0" algn="r">
              <a:lnSpc>
                <a:spcPts val="144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="0"/>
            </a:lvl2pPr>
            <a:lvl3pPr marL="0" indent="0" algn="r">
              <a:lnSpc>
                <a:spcPts val="144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="0"/>
            </a:lvl3pPr>
            <a:lvl4pPr marL="0" indent="0" algn="r">
              <a:lnSpc>
                <a:spcPts val="144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="0"/>
            </a:lvl4pPr>
            <a:lvl5pPr marL="0" indent="0" algn="r">
              <a:lnSpc>
                <a:spcPts val="144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1958250F-E14F-0644-B3E8-A015A074D25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848573" y="280872"/>
            <a:ext cx="1120235" cy="358320"/>
          </a:xfrm>
        </p:spPr>
        <p:txBody>
          <a:bodyPr/>
          <a:lstStyle>
            <a:lvl1pPr marL="0" indent="0" algn="r"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1pPr>
            <a:lvl2pPr marL="0" indent="0" algn="r">
              <a:buFont typeface="Arial" panose="020B0604020202020204" pitchFamily="34" charset="0"/>
              <a:buNone/>
              <a:defRPr sz="1100" b="0">
                <a:solidFill>
                  <a:schemeClr val="bg1"/>
                </a:solidFill>
              </a:defRPr>
            </a:lvl2pPr>
            <a:lvl3pPr marL="0" indent="0" algn="r">
              <a:buFont typeface="Arial" panose="020B0604020202020204" pitchFamily="34" charset="0"/>
              <a:buNone/>
              <a:defRPr sz="900" b="0">
                <a:solidFill>
                  <a:schemeClr val="bg1"/>
                </a:solidFill>
              </a:defRPr>
            </a:lvl3pPr>
            <a:lvl4pPr marL="0" indent="0" algn="r">
              <a:buFont typeface="Arial" panose="020B0604020202020204" pitchFamily="34" charset="0"/>
              <a:buNone/>
              <a:defRPr sz="900" b="0">
                <a:solidFill>
                  <a:schemeClr val="bg1"/>
                </a:solidFill>
              </a:defRPr>
            </a:lvl4pPr>
            <a:lvl5pPr marL="0" indent="0" algn="r">
              <a:buFont typeface="Arial" panose="020B0604020202020204" pitchFamily="34" charset="0"/>
              <a:buNone/>
              <a:defRPr sz="7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8A4A7817-2CA7-BC49-A946-2223D3EC4F1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3571" y="3730625"/>
            <a:ext cx="3951161" cy="525463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b="0">
                <a:solidFill>
                  <a:schemeClr val="bg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b="0">
                <a:solidFill>
                  <a:schemeClr val="bg1"/>
                </a:solidFill>
              </a:defRPr>
            </a:lvl2pPr>
            <a:lvl3pPr marL="0" indent="0">
              <a:buFont typeface="Arial" panose="020B0604020202020204" pitchFamily="34" charset="0"/>
              <a:buNone/>
              <a:defRPr b="0">
                <a:solidFill>
                  <a:schemeClr val="bg1"/>
                </a:solidFill>
              </a:defRPr>
            </a:lvl3pPr>
            <a:lvl4pPr marL="0" indent="0">
              <a:buFont typeface="Arial" panose="020B0604020202020204" pitchFamily="34" charset="0"/>
              <a:buNone/>
              <a:defRPr b="0">
                <a:solidFill>
                  <a:schemeClr val="bg1"/>
                </a:solidFill>
              </a:defRPr>
            </a:lvl4pPr>
            <a:lvl5pPr marL="0" indent="0">
              <a:buFont typeface="Arial" panose="020B0604020202020204" pitchFamily="34" charset="0"/>
              <a:buNone/>
              <a:defRPr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274163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Slide - With side bar B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7F00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7"/>
          <a:stretch/>
        </p:blipFill>
        <p:spPr>
          <a:xfrm>
            <a:off x="0" y="4485899"/>
            <a:ext cx="4401082" cy="1874860"/>
          </a:xfrm>
          <a:prstGeom prst="rect">
            <a:avLst/>
          </a:prstGeom>
        </p:spPr>
      </p:pic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349984"/>
            <a:ext cx="3443732" cy="2751998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all" baseline="0">
                <a:solidFill>
                  <a:schemeClr val="bg1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slide title to sit here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4"/>
            <a:ext cx="5803900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 b="0"/>
            </a:lvl1pPr>
            <a:lvl2pPr marL="180000" indent="-180000">
              <a:buFont typeface="Arial" panose="020B0604020202020204" pitchFamily="34" charset="0"/>
              <a:buChar char="•"/>
              <a:defRPr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pic>
        <p:nvPicPr>
          <p:cNvPr id="7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2540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 userDrawn="1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ext Slide - With side bar B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7F00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531" y="4614727"/>
            <a:ext cx="4244154" cy="1944001"/>
          </a:xfrm>
          <a:prstGeom prst="rect">
            <a:avLst/>
          </a:prstGeom>
        </p:spPr>
      </p:pic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349984"/>
            <a:ext cx="3443732" cy="2751998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all" baseline="0">
                <a:solidFill>
                  <a:schemeClr val="bg1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slide title to sit here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4"/>
            <a:ext cx="2901950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 b="0"/>
            </a:lvl1pPr>
            <a:lvl2pPr marL="180000" indent="-180000">
              <a:buFont typeface="Arial" panose="020B0604020202020204" pitchFamily="34" charset="0"/>
              <a:buChar char="•"/>
              <a:defRPr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8120063" y="1349984"/>
            <a:ext cx="2901950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 b="0"/>
            </a:lvl1pPr>
            <a:lvl2pPr marL="180000" indent="-180000">
              <a:buFont typeface="Arial" panose="020B0604020202020204" pitchFamily="34" charset="0"/>
              <a:buChar char="•"/>
              <a:defRPr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0075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Slid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0616" y="930001"/>
            <a:ext cx="6306432" cy="1739432"/>
          </a:xfrm>
          <a:prstGeom prst="rect">
            <a:avLst/>
          </a:prstGeom>
        </p:spPr>
      </p:pic>
      <p:sp>
        <p:nvSpPr>
          <p:cNvPr id="7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242034"/>
            <a:ext cx="4834916" cy="196215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Page title </a:t>
            </a:r>
            <a:br>
              <a:rPr lang="en-US" dirty="0"/>
            </a:br>
            <a:r>
              <a:rPr lang="en-US" dirty="0"/>
              <a:t>to sit here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6186488" y="3429000"/>
            <a:ext cx="5621337" cy="3049588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b="0"/>
            </a:lvl1pPr>
            <a:lvl2pPr marL="180000" indent="-180000">
              <a:lnSpc>
                <a:spcPct val="100000"/>
              </a:lnSpc>
              <a:buFont typeface="Arial" panose="020B0604020202020204" pitchFamily="34" charset="0"/>
              <a:buChar char="•"/>
              <a:defRPr sz="140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384784" y="3438258"/>
            <a:ext cx="5621337" cy="3049588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b="0"/>
            </a:lvl1pPr>
            <a:lvl2pPr marL="180000" indent="-180000">
              <a:lnSpc>
                <a:spcPct val="100000"/>
              </a:lnSpc>
              <a:buFont typeface="Arial" panose="020B0604020202020204" pitchFamily="34" charset="0"/>
              <a:buChar char="•"/>
              <a:defRPr sz="140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7" y="377825"/>
            <a:ext cx="781218" cy="55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1439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 userDrawn="1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242034"/>
            <a:ext cx="3683110" cy="3654706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none" baseline="0">
                <a:solidFill>
                  <a:srgbClr val="7F007D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Page title </a:t>
            </a:r>
            <a:br>
              <a:rPr lang="en-US" dirty="0"/>
            </a:br>
            <a:r>
              <a:rPr lang="en-US" dirty="0"/>
              <a:t>to sit here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4251325" y="2111375"/>
            <a:ext cx="1055688" cy="105568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22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6186488" y="2111375"/>
            <a:ext cx="1055688" cy="105568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23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8120063" y="2111375"/>
            <a:ext cx="1055688" cy="105568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25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10056094" y="2111375"/>
            <a:ext cx="1055688" cy="105568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6186488" y="3429000"/>
            <a:ext cx="1752600" cy="3049588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/>
            </a:lvl1pPr>
            <a:lvl2pPr marL="0" indent="0">
              <a:lnSpc>
                <a:spcPct val="100000"/>
              </a:lnSpc>
              <a:buNone/>
              <a:defRPr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6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4251325" y="3429000"/>
            <a:ext cx="1752600" cy="3049588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/>
            </a:lvl1pPr>
            <a:lvl2pPr marL="0" indent="0">
              <a:lnSpc>
                <a:spcPct val="100000"/>
              </a:lnSpc>
              <a:buNone/>
              <a:defRPr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7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8120063" y="3429000"/>
            <a:ext cx="1752600" cy="3049588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/>
            </a:lvl1pPr>
            <a:lvl2pPr marL="0" indent="0">
              <a:lnSpc>
                <a:spcPct val="100000"/>
              </a:lnSpc>
              <a:buNone/>
              <a:defRPr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8" name="Text Placeholder 4"/>
          <p:cNvSpPr>
            <a:spLocks noGrp="1"/>
          </p:cNvSpPr>
          <p:nvPr>
            <p:ph type="body" sz="quarter" idx="18"/>
          </p:nvPr>
        </p:nvSpPr>
        <p:spPr>
          <a:xfrm>
            <a:off x="10056094" y="3429000"/>
            <a:ext cx="1752600" cy="3049588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/>
            </a:lvl1pPr>
            <a:lvl2pPr marL="0" indent="0">
              <a:lnSpc>
                <a:spcPct val="100000"/>
              </a:lnSpc>
              <a:buNone/>
              <a:defRPr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pic>
        <p:nvPicPr>
          <p:cNvPr id="13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7" y="377825"/>
            <a:ext cx="781218" cy="55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7454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White /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4785" y="2322726"/>
            <a:ext cx="6596062" cy="2431485"/>
          </a:xfrm>
        </p:spPr>
        <p:txBody>
          <a:bodyPr anchor="b" anchorCtr="0">
            <a:noAutofit/>
          </a:bodyPr>
          <a:lstStyle>
            <a:lvl1pPr algn="l">
              <a:lnSpc>
                <a:spcPct val="90000"/>
              </a:lnSpc>
              <a:defRPr sz="5600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pic>
        <p:nvPicPr>
          <p:cNvPr id="12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76237" y="5769746"/>
            <a:ext cx="6604609" cy="685800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dirty="0"/>
              <a:t>Subtitle here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07" r="12445"/>
          <a:stretch/>
        </p:blipFill>
        <p:spPr>
          <a:xfrm>
            <a:off x="7097178" y="0"/>
            <a:ext cx="5106217" cy="5637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0730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4" userDrawn="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1357921" y="1240172"/>
            <a:ext cx="9483118" cy="520262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Page title to sit here</a:t>
            </a: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1357921" y="2102264"/>
            <a:ext cx="9483117" cy="4376323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  <a:lvl2pPr marL="171450" indent="-171450">
              <a:buFont typeface="Arial" panose="020B0604020202020204" pitchFamily="34" charset="0"/>
              <a:buChar char="•"/>
              <a:defRPr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25889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 userDrawn="1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6195079" y="2102264"/>
            <a:ext cx="4645959" cy="4376323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  <a:lvl2pPr marL="171450" indent="-171450">
              <a:buFont typeface="Arial" panose="020B0604020202020204" pitchFamily="34" charset="0"/>
              <a:buChar char="•"/>
              <a:defRPr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1357921" y="2102264"/>
            <a:ext cx="4646004" cy="4376323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  <a:lvl2pPr marL="171450" indent="-171450">
              <a:buFont typeface="Arial" panose="020B0604020202020204" pitchFamily="34" charset="0"/>
              <a:buChar char="•"/>
              <a:defRPr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1357920" y="1240172"/>
            <a:ext cx="9491663" cy="520262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Page title to sit here</a:t>
            </a:r>
          </a:p>
        </p:txBody>
      </p:sp>
    </p:spTree>
    <p:extLst>
      <p:ext uri="{BB962C8B-B14F-4D97-AF65-F5344CB8AC3E}">
        <p14:creationId xmlns:p14="http://schemas.microsoft.com/office/powerpoint/2010/main" val="2943808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 userDrawn="1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1576949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4_03 Section Divide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59613" y="1556247"/>
            <a:ext cx="6814270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90000"/>
              </a:lnSpc>
              <a:defRPr sz="5400" spc="60" baseline="0">
                <a:solidFill>
                  <a:srgbClr val="004050"/>
                </a:solidFill>
              </a:defRPr>
            </a:lvl1pPr>
          </a:lstStyle>
          <a:p>
            <a:r>
              <a:rPr lang="en-US" noProof="0" dirty="0"/>
              <a:t>Click to edit </a:t>
            </a:r>
            <a:br>
              <a:rPr lang="en-US" noProof="0" dirty="0"/>
            </a:br>
            <a:r>
              <a:rPr lang="en-US" noProof="0" dirty="0"/>
              <a:t>master title style</a:t>
            </a:r>
            <a:endParaRPr lang="en-GB" noProof="0" dirty="0"/>
          </a:p>
        </p:txBody>
      </p:sp>
      <p:grpSp>
        <p:nvGrpSpPr>
          <p:cNvPr id="27" name="Group 26"/>
          <p:cNvGrpSpPr/>
          <p:nvPr userDrawn="1"/>
        </p:nvGrpSpPr>
        <p:grpSpPr>
          <a:xfrm>
            <a:off x="-2229" y="2361812"/>
            <a:ext cx="11067619" cy="4502135"/>
            <a:chOff x="-2229" y="2361812"/>
            <a:chExt cx="11067619" cy="4502135"/>
          </a:xfrm>
          <a:solidFill>
            <a:srgbClr val="004050"/>
          </a:solidFill>
        </p:grpSpPr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2229" y="49513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16419664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Overview or quotes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rgbClr val="0BEEB7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pic>
        <p:nvPicPr>
          <p:cNvPr id="11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35B5D0DF-4895-DB4F-85D9-C3FFDE55B8C8}"/>
              </a:ext>
            </a:extLst>
          </p:cNvPr>
          <p:cNvSpPr/>
          <p:nvPr userDrawn="1"/>
        </p:nvSpPr>
        <p:spPr>
          <a:xfrm>
            <a:off x="384784" y="4743413"/>
            <a:ext cx="4136901" cy="1728688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rgbClr val="0BEEB7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77855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White /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21" r="12836"/>
          <a:stretch/>
        </p:blipFill>
        <p:spPr>
          <a:xfrm>
            <a:off x="7080085" y="-8547"/>
            <a:ext cx="5114764" cy="567134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4785" y="2322726"/>
            <a:ext cx="6596062" cy="2431485"/>
          </a:xfrm>
        </p:spPr>
        <p:txBody>
          <a:bodyPr anchor="b" anchorCtr="0">
            <a:noAutofit/>
          </a:bodyPr>
          <a:lstStyle>
            <a:lvl1pPr algn="l">
              <a:lnSpc>
                <a:spcPct val="90000"/>
              </a:lnSpc>
              <a:defRPr sz="5600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pic>
        <p:nvPicPr>
          <p:cNvPr id="12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76237" y="5768975"/>
            <a:ext cx="6604609" cy="695117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dirty="0"/>
              <a:t>Subtitle here</a:t>
            </a:r>
          </a:p>
        </p:txBody>
      </p:sp>
    </p:spTree>
    <p:extLst>
      <p:ext uri="{BB962C8B-B14F-4D97-AF65-F5344CB8AC3E}">
        <p14:creationId xmlns:p14="http://schemas.microsoft.com/office/powerpoint/2010/main" val="22643027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4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al Background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56"/>
          <a:stretch/>
        </p:blipFill>
        <p:spPr>
          <a:xfrm>
            <a:off x="0" y="0"/>
            <a:ext cx="12192000" cy="68537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/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8" name="Content Placeholder 3"/>
          <p:cNvSpPr>
            <a:spLocks noGrp="1"/>
          </p:cNvSpPr>
          <p:nvPr>
            <p:ph sz="quarter" idx="10"/>
          </p:nvPr>
        </p:nvSpPr>
        <p:spPr>
          <a:xfrm>
            <a:off x="385299" y="5768975"/>
            <a:ext cx="5627171" cy="7096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403082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eal Background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496"/>
          <a:stretch/>
        </p:blipFill>
        <p:spPr>
          <a:xfrm>
            <a:off x="0" y="-1"/>
            <a:ext cx="12192000" cy="689645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/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7" name="Content Placeholder 3"/>
          <p:cNvSpPr>
            <a:spLocks noGrp="1"/>
          </p:cNvSpPr>
          <p:nvPr>
            <p:ph sz="quarter" idx="10"/>
          </p:nvPr>
        </p:nvSpPr>
        <p:spPr>
          <a:xfrm>
            <a:off x="385299" y="5768975"/>
            <a:ext cx="5692227" cy="7098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982679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yan Background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720"/>
          <a:stretch/>
        </p:blipFill>
        <p:spPr>
          <a:xfrm>
            <a:off x="0" y="0"/>
            <a:ext cx="12192000" cy="68793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/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8" name="Content Placeholder 3"/>
          <p:cNvSpPr>
            <a:spLocks noGrp="1"/>
          </p:cNvSpPr>
          <p:nvPr>
            <p:ph sz="quarter" idx="10"/>
          </p:nvPr>
        </p:nvSpPr>
        <p:spPr>
          <a:xfrm>
            <a:off x="385299" y="5768975"/>
            <a:ext cx="5627171" cy="7096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722881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yan Background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9720"/>
          <a:stretch/>
        </p:blipFill>
        <p:spPr>
          <a:xfrm>
            <a:off x="0" y="-1"/>
            <a:ext cx="12192000" cy="687936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/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7" name="Content Placeholder 3"/>
          <p:cNvSpPr>
            <a:spLocks noGrp="1"/>
          </p:cNvSpPr>
          <p:nvPr>
            <p:ph sz="quarter" idx="10"/>
          </p:nvPr>
        </p:nvSpPr>
        <p:spPr>
          <a:xfrm>
            <a:off x="385299" y="5768975"/>
            <a:ext cx="5627171" cy="7096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674961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yan Background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607"/>
          <a:stretch/>
        </p:blipFill>
        <p:spPr>
          <a:xfrm>
            <a:off x="0" y="-1"/>
            <a:ext cx="12192000" cy="688791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/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8" name="Content Placeholder 3"/>
          <p:cNvSpPr>
            <a:spLocks noGrp="1"/>
          </p:cNvSpPr>
          <p:nvPr>
            <p:ph sz="quarter" idx="10"/>
          </p:nvPr>
        </p:nvSpPr>
        <p:spPr>
          <a:xfrm>
            <a:off x="385299" y="5768975"/>
            <a:ext cx="5627171" cy="7096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990258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image" Target="../media/image2.sv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FB68A7-A656-A348-AE42-02B5F30E1E55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1349374" y="1138012"/>
            <a:ext cx="9491663" cy="68761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23AAC1-38C0-EC41-AF66-7EC76ACCB83E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1350676" y="1944209"/>
            <a:ext cx="9490362" cy="423275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pic>
        <p:nvPicPr>
          <p:cNvPr id="7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269737" y="377825"/>
            <a:ext cx="781218" cy="55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647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709" r:id="rId2"/>
    <p:sldLayoutId id="2147483710" r:id="rId3"/>
    <p:sldLayoutId id="2147483711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15" r:id="rId13"/>
    <p:sldLayoutId id="2147483716" r:id="rId14"/>
    <p:sldLayoutId id="2147483717" r:id="rId15"/>
    <p:sldLayoutId id="2147483713" r:id="rId16"/>
    <p:sldLayoutId id="2147483712" r:id="rId17"/>
    <p:sldLayoutId id="2147483714" r:id="rId18"/>
    <p:sldLayoutId id="2147483718" r:id="rId19"/>
    <p:sldLayoutId id="2147483686" r:id="rId20"/>
    <p:sldLayoutId id="2147483687" r:id="rId21"/>
    <p:sldLayoutId id="2147483688" r:id="rId22"/>
    <p:sldLayoutId id="2147483696" r:id="rId23"/>
    <p:sldLayoutId id="2147483699" r:id="rId24"/>
    <p:sldLayoutId id="2147483719" r:id="rId25"/>
    <p:sldLayoutId id="2147483691" r:id="rId26"/>
    <p:sldLayoutId id="2147483698" r:id="rId27"/>
    <p:sldLayoutId id="2147483689" r:id="rId28"/>
    <p:sldLayoutId id="2147483692" r:id="rId29"/>
    <p:sldLayoutId id="2147483650" r:id="rId30"/>
    <p:sldLayoutId id="2147483693" r:id="rId31"/>
    <p:sldLayoutId id="2147483660" r:id="rId32"/>
    <p:sldLayoutId id="2147483720" r:id="rId33"/>
    <p:sldLayoutId id="2147483721" r:id="rId34"/>
  </p:sldLayoutIdLst>
  <p:hf hdr="0"/>
  <p:txStyles>
    <p:titleStyle>
      <a:lvl1pPr algn="l" defTabSz="914400" rtl="0" eaLnBrk="1" latinLnBrk="0" hangingPunct="1">
        <a:lnSpc>
          <a:spcPts val="4200"/>
        </a:lnSpc>
        <a:spcBef>
          <a:spcPct val="0"/>
        </a:spcBef>
        <a:buNone/>
        <a:defRPr sz="3600" b="0" i="0" kern="1200" cap="none" baseline="0">
          <a:solidFill>
            <a:schemeClr val="tx1"/>
          </a:solidFill>
          <a:latin typeface="Krana Fat B" panose="00000B00000000000000" pitchFamily="50" charset="0"/>
          <a:ea typeface="+mj-ea"/>
          <a:cs typeface="+mj-cs"/>
        </a:defRPr>
      </a:lvl1pPr>
    </p:titleStyle>
    <p:bodyStyle>
      <a:lvl1pPr marL="270000" indent="-270000" algn="l" defTabSz="914400" rtl="0" eaLnBrk="1" latinLnBrk="0" hangingPunct="1">
        <a:lnSpc>
          <a:spcPts val="2200"/>
        </a:lnSpc>
        <a:spcBef>
          <a:spcPts val="0"/>
        </a:spcBef>
        <a:spcAft>
          <a:spcPts val="650"/>
        </a:spcAft>
        <a:buSzPct val="115000"/>
        <a:buFontTx/>
        <a:buBlip>
          <a:blip r:embed="rId38"/>
        </a:buBlip>
        <a:defRPr sz="1800" b="1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1pPr>
      <a:lvl2pPr marL="180000" indent="-180000" algn="l" defTabSz="914400" rtl="0" eaLnBrk="1" latinLnBrk="0" hangingPunct="1">
        <a:lnSpc>
          <a:spcPts val="1400"/>
        </a:lnSpc>
        <a:spcBef>
          <a:spcPts val="0"/>
        </a:spcBef>
        <a:spcAft>
          <a:spcPts val="650"/>
        </a:spcAft>
        <a:buSzPct val="125000"/>
        <a:buFontTx/>
        <a:buBlip>
          <a:blip r:embed="rId38"/>
        </a:buBlip>
        <a:tabLst/>
        <a:defRPr sz="1200" kern="1200">
          <a:solidFill>
            <a:schemeClr val="tx1"/>
          </a:solidFill>
          <a:latin typeface="Montserrat" pitchFamily="2" charset="77"/>
          <a:ea typeface="+mn-ea"/>
          <a:cs typeface="+mn-cs"/>
        </a:defRPr>
      </a:lvl2pPr>
      <a:lvl3pPr marL="180000" indent="-180000" algn="l" defTabSz="914400" rtl="0" eaLnBrk="1" latinLnBrk="0" hangingPunct="1">
        <a:lnSpc>
          <a:spcPts val="1400"/>
        </a:lnSpc>
        <a:spcBef>
          <a:spcPts val="0"/>
        </a:spcBef>
        <a:spcAft>
          <a:spcPts val="650"/>
        </a:spcAft>
        <a:buSzPct val="120000"/>
        <a:buFontTx/>
        <a:buBlip>
          <a:blip r:embed="rId38"/>
        </a:buBlip>
        <a:tabLst/>
        <a:defRPr sz="1000" b="1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3pPr>
      <a:lvl4pPr marL="180000" indent="-180000" algn="l" defTabSz="914400" rtl="0" eaLnBrk="1" latinLnBrk="0" hangingPunct="1">
        <a:lnSpc>
          <a:spcPts val="1200"/>
        </a:lnSpc>
        <a:spcBef>
          <a:spcPts val="0"/>
        </a:spcBef>
        <a:spcAft>
          <a:spcPts val="650"/>
        </a:spcAft>
        <a:buSzPct val="120000"/>
        <a:buFontTx/>
        <a:buBlip>
          <a:blip r:embed="rId38"/>
        </a:buBlip>
        <a:tabLst/>
        <a:defRPr sz="1000" kern="1200">
          <a:solidFill>
            <a:schemeClr val="tx1"/>
          </a:solidFill>
          <a:latin typeface="Montserrat" pitchFamily="2" charset="77"/>
          <a:ea typeface="+mn-ea"/>
          <a:cs typeface="+mn-cs"/>
        </a:defRPr>
      </a:lvl4pPr>
      <a:lvl5pPr marL="180000" indent="-180000" algn="l" defTabSz="914400" rtl="0" eaLnBrk="1" latinLnBrk="0" hangingPunct="1">
        <a:lnSpc>
          <a:spcPts val="1000"/>
        </a:lnSpc>
        <a:spcBef>
          <a:spcPts val="0"/>
        </a:spcBef>
        <a:spcAft>
          <a:spcPts val="650"/>
        </a:spcAft>
        <a:buSzPct val="125000"/>
        <a:buFontTx/>
        <a:buBlip>
          <a:blip r:embed="rId38"/>
        </a:buBlip>
        <a:tabLst/>
        <a:defRPr sz="800" kern="1200">
          <a:solidFill>
            <a:schemeClr val="tx1"/>
          </a:solidFill>
          <a:latin typeface="Montserrat" pitchFamily="2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8" userDrawn="1">
          <p15:clr>
            <a:srgbClr val="F26B43"/>
          </p15:clr>
        </p15:guide>
        <p15:guide id="2" orient="horz" pos="4081" userDrawn="1">
          <p15:clr>
            <a:srgbClr val="F26B43"/>
          </p15:clr>
        </p15:guide>
        <p15:guide id="3" pos="237" userDrawn="1">
          <p15:clr>
            <a:srgbClr val="F26B43"/>
          </p15:clr>
        </p15:guide>
        <p15:guide id="4" pos="732" userDrawn="1">
          <p15:clr>
            <a:srgbClr val="F26B43"/>
          </p15:clr>
        </p15:guide>
        <p15:guide id="5" pos="850" userDrawn="1">
          <p15:clr>
            <a:srgbClr val="F26B43"/>
          </p15:clr>
        </p15:guide>
        <p15:guide id="6" pos="1345" userDrawn="1">
          <p15:clr>
            <a:srgbClr val="F26B43"/>
          </p15:clr>
        </p15:guide>
        <p15:guide id="7" pos="1460" userDrawn="1">
          <p15:clr>
            <a:srgbClr val="F26B43"/>
          </p15:clr>
        </p15:guide>
        <p15:guide id="8" pos="1954" userDrawn="1">
          <p15:clr>
            <a:srgbClr val="F26B43"/>
          </p15:clr>
        </p15:guide>
        <p15:guide id="9" pos="2069" userDrawn="1">
          <p15:clr>
            <a:srgbClr val="F26B43"/>
          </p15:clr>
        </p15:guide>
        <p15:guide id="10" pos="2564" userDrawn="1">
          <p15:clr>
            <a:srgbClr val="F26B43"/>
          </p15:clr>
        </p15:guide>
        <p15:guide id="11" pos="2678" userDrawn="1">
          <p15:clr>
            <a:srgbClr val="F26B43"/>
          </p15:clr>
        </p15:guide>
        <p15:guide id="12" pos="3173" userDrawn="1">
          <p15:clr>
            <a:srgbClr val="F26B43"/>
          </p15:clr>
        </p15:guide>
        <p15:guide id="13" pos="3288" userDrawn="1">
          <p15:clr>
            <a:srgbClr val="F26B43"/>
          </p15:clr>
        </p15:guide>
        <p15:guide id="14" pos="3782" userDrawn="1">
          <p15:clr>
            <a:srgbClr val="F26B43"/>
          </p15:clr>
        </p15:guide>
        <p15:guide id="15" pos="3897" userDrawn="1">
          <p15:clr>
            <a:srgbClr val="F26B43"/>
          </p15:clr>
        </p15:guide>
        <p15:guide id="16" pos="4392" userDrawn="1">
          <p15:clr>
            <a:srgbClr val="F26B43"/>
          </p15:clr>
        </p15:guide>
        <p15:guide id="17" pos="4506" userDrawn="1">
          <p15:clr>
            <a:srgbClr val="F26B43"/>
          </p15:clr>
        </p15:guide>
        <p15:guide id="18" pos="5001" userDrawn="1">
          <p15:clr>
            <a:srgbClr val="F26B43"/>
          </p15:clr>
        </p15:guide>
        <p15:guide id="19" pos="5115" userDrawn="1">
          <p15:clr>
            <a:srgbClr val="F26B43"/>
          </p15:clr>
        </p15:guide>
        <p15:guide id="20" pos="5610" userDrawn="1">
          <p15:clr>
            <a:srgbClr val="F26B43"/>
          </p15:clr>
        </p15:guide>
        <p15:guide id="21" pos="5725" userDrawn="1">
          <p15:clr>
            <a:srgbClr val="F26B43"/>
          </p15:clr>
        </p15:guide>
        <p15:guide id="22" pos="6220" userDrawn="1">
          <p15:clr>
            <a:srgbClr val="F26B43"/>
          </p15:clr>
        </p15:guide>
        <p15:guide id="23" pos="6334" userDrawn="1">
          <p15:clr>
            <a:srgbClr val="F26B43"/>
          </p15:clr>
        </p15:guide>
        <p15:guide id="24" pos="6829" userDrawn="1">
          <p15:clr>
            <a:srgbClr val="F26B43"/>
          </p15:clr>
        </p15:guide>
        <p15:guide id="25" pos="6943" userDrawn="1">
          <p15:clr>
            <a:srgbClr val="F26B43"/>
          </p15:clr>
        </p15:guide>
        <p15:guide id="26" pos="7438" userDrawn="1">
          <p15:clr>
            <a:srgbClr val="F26B43"/>
          </p15:clr>
        </p15:guide>
        <p15:guide id="27" pos="3840" userDrawn="1">
          <p15:clr>
            <a:srgbClr val="9FCC3B"/>
          </p15:clr>
        </p15:guide>
        <p15:guide id="28" orient="horz" pos="2160" userDrawn="1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384785" y="3425215"/>
            <a:ext cx="6596062" cy="2431485"/>
          </a:xfrm>
        </p:spPr>
        <p:txBody>
          <a:bodyPr anchor="t"/>
          <a:lstStyle/>
          <a:p>
            <a:r>
              <a:rPr lang="en-GB" sz="4800" dirty="0"/>
              <a:t>Advanced C++ Internals: Chapter 20</a:t>
            </a:r>
            <a:r>
              <a:rPr lang="en-GB" sz="4800"/>
              <a:t>: </a:t>
            </a:r>
            <a:br>
              <a:rPr lang="en-GB" sz="4800"/>
            </a:br>
            <a:r>
              <a:rPr lang="en-GB" sz="4800" i="1"/>
              <a:t>C</a:t>
            </a:r>
            <a:r>
              <a:rPr lang="en-GB" sz="4800" i="1" dirty="0"/>
              <a:t>++ Polymorphism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A1ED629-CAA1-914C-B236-592BFFE388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b="0" dirty="0"/>
              <a:t>ZACOCPPINT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35734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C4C09A-BAA6-48A5-BF63-47DC150A5C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300" y="2311970"/>
            <a:ext cx="6460000" cy="2277604"/>
          </a:xfrm>
        </p:spPr>
        <p:txBody>
          <a:bodyPr/>
          <a:lstStyle/>
          <a:p>
            <a:r>
              <a:rPr lang="en-GB" dirty="0"/>
              <a:t>C++ Internals Lab #34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AAA23F-90CD-42D3-A6E6-628D636D8E6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GB" dirty="0"/>
              <a:t>Polymorphism (reverse engineering perspective)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078471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468FE31-9F78-430F-90B3-CEADBDE090F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Summary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C0AF58-AE67-49F5-BAD7-F6278F3BEFC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6000" y="388620"/>
            <a:ext cx="5711216" cy="6156369"/>
          </a:xfrm>
        </p:spPr>
        <p:txBody>
          <a:bodyPr/>
          <a:lstStyle/>
          <a:p>
            <a:pPr marL="0" lvl="1" indent="0">
              <a:spcAft>
                <a:spcPts val="600"/>
              </a:spcAft>
              <a:buNone/>
            </a:pPr>
            <a:r>
              <a:rPr lang="en-US" sz="1600" b="1" dirty="0"/>
              <a:t>Polymorphism is one of the four key pillars of OOP</a:t>
            </a:r>
          </a:p>
          <a:p>
            <a:pPr lvl="1">
              <a:spcAft>
                <a:spcPts val="600"/>
              </a:spcAft>
            </a:pPr>
            <a:r>
              <a:rPr lang="en-US" sz="1600" dirty="0"/>
              <a:t>means “many forms”</a:t>
            </a:r>
          </a:p>
          <a:p>
            <a:pPr marL="0" lvl="1" indent="0">
              <a:spcAft>
                <a:spcPts val="600"/>
              </a:spcAft>
              <a:buNone/>
            </a:pPr>
            <a:endParaRPr lang="en-US" sz="1400" b="0" dirty="0">
              <a:solidFill>
                <a:srgbClr val="7CA668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600" b="1" dirty="0"/>
              <a:t>The root-class defines the common parts for all derived classes. </a:t>
            </a:r>
          </a:p>
          <a:p>
            <a:r>
              <a:rPr lang="en-US" sz="1600" dirty="0"/>
              <a:t>typically consists of some public functions (the public interface) and some private data</a:t>
            </a:r>
          </a:p>
          <a:p>
            <a:pPr marL="0" lvl="1" indent="0">
              <a:spcAft>
                <a:spcPts val="600"/>
              </a:spcAft>
              <a:buNone/>
            </a:pPr>
            <a:endParaRPr lang="en-US" sz="1600" b="1" dirty="0"/>
          </a:p>
          <a:p>
            <a:pPr marL="0" lvl="1" indent="0">
              <a:spcAft>
                <a:spcPts val="600"/>
              </a:spcAft>
              <a:buNone/>
            </a:pPr>
            <a:r>
              <a:rPr lang="en-US" sz="1600" b="1" dirty="0"/>
              <a:t>An abstract class is one that describes an idea, rather than a constructible object. </a:t>
            </a:r>
          </a:p>
          <a:p>
            <a:pPr marL="0" lvl="1" indent="0">
              <a:spcAft>
                <a:spcPts val="600"/>
              </a:spcAft>
              <a:buNone/>
            </a:pPr>
            <a:endParaRPr lang="en-US" sz="1600" b="1" dirty="0"/>
          </a:p>
          <a:p>
            <a:pPr marL="0" lvl="1" indent="0">
              <a:spcAft>
                <a:spcPts val="600"/>
              </a:spcAft>
              <a:buNone/>
            </a:pPr>
            <a:r>
              <a:rPr lang="en-US" sz="1600" b="1" dirty="0"/>
              <a:t>Overriding virtual methods by derived classes is a common example of polymorphism</a:t>
            </a:r>
          </a:p>
          <a:p>
            <a:pPr lvl="1">
              <a:spcAft>
                <a:spcPts val="600"/>
              </a:spcAft>
            </a:pPr>
            <a:r>
              <a:rPr lang="en-US" sz="1600" dirty="0"/>
              <a:t>Allows us to iterate over diverse objects, call the same method, get different results/actions</a:t>
            </a:r>
          </a:p>
          <a:p>
            <a:pPr lvl="1">
              <a:spcAft>
                <a:spcPts val="600"/>
              </a:spcAft>
            </a:pPr>
            <a:r>
              <a:rPr lang="en-US" sz="1600" dirty="0"/>
              <a:t>Override keyword is optional; improves code clarity</a:t>
            </a:r>
          </a:p>
          <a:p>
            <a:pPr lvl="1">
              <a:spcAft>
                <a:spcPts val="600"/>
              </a:spcAft>
            </a:pPr>
            <a:endParaRPr lang="en-US" sz="1600" dirty="0"/>
          </a:p>
          <a:p>
            <a:pPr marL="0" lvl="1" indent="0">
              <a:spcAft>
                <a:spcPts val="600"/>
              </a:spcAft>
              <a:buNone/>
            </a:pPr>
            <a:r>
              <a:rPr lang="en-US" sz="1600" b="1" dirty="0"/>
              <a:t>Polymorphism makes use of </a:t>
            </a:r>
            <a:r>
              <a:rPr lang="en-US" sz="1600" b="1" dirty="0" err="1"/>
              <a:t>Liskov</a:t>
            </a:r>
            <a:r>
              <a:rPr lang="en-US" sz="1600" b="1" dirty="0"/>
              <a:t> substitution</a:t>
            </a:r>
          </a:p>
          <a:p>
            <a:pPr marL="0" lvl="1" indent="0">
              <a:spcAft>
                <a:spcPts val="600"/>
              </a:spcAft>
              <a:buNone/>
            </a:pPr>
            <a:endParaRPr lang="en-US" sz="1600" b="1" dirty="0"/>
          </a:p>
          <a:p>
            <a:pPr marL="0" lvl="1" indent="0">
              <a:spcAft>
                <a:spcPts val="600"/>
              </a:spcAft>
              <a:buNone/>
            </a:pPr>
            <a:r>
              <a:rPr lang="en-US" sz="1600" b="1" dirty="0"/>
              <a:t>The V-table has a function-pointer entry for each polymorphic function</a:t>
            </a:r>
          </a:p>
          <a:p>
            <a:pPr marL="0" lvl="1" indent="0">
              <a:spcAft>
                <a:spcPts val="600"/>
              </a:spcAft>
              <a:buNone/>
            </a:pPr>
            <a:endParaRPr lang="en-US" sz="1600" dirty="0"/>
          </a:p>
          <a:p>
            <a:pPr marL="0" lvl="1" indent="0">
              <a:spcAft>
                <a:spcPts val="600"/>
              </a:spcAft>
              <a:buNone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5908850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C9D1E-941B-4AC8-9045-28E4F4E11FC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Any 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77A144-A6AC-44B5-8741-DF523373A4A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12811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4ED064-971D-4938-83D4-CCCA2529F6A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Appendices</a:t>
            </a:r>
          </a:p>
        </p:txBody>
      </p:sp>
    </p:spTree>
    <p:extLst>
      <p:ext uri="{BB962C8B-B14F-4D97-AF65-F5344CB8AC3E}">
        <p14:creationId xmlns:p14="http://schemas.microsoft.com/office/powerpoint/2010/main" val="38160474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C7E8FDC-4C6C-840E-98D3-B96A1D95B8B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sz="4400" b="1" kern="100" cap="none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Useful resources</a:t>
            </a:r>
            <a:endParaRPr lang="en-GB" sz="4400" kern="100" cap="none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663CCD-4AD4-1761-4B32-C5D981EAE84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694238" y="460984"/>
            <a:ext cx="7112978" cy="4094163"/>
          </a:xfrm>
        </p:spPr>
        <p:txBody>
          <a:bodyPr/>
          <a:lstStyle/>
          <a:p>
            <a:r>
              <a:rPr lang="en-US" b="1" dirty="0"/>
              <a:t>Websites and online resources</a:t>
            </a:r>
          </a:p>
          <a:p>
            <a:endParaRPr lang="en-US" dirty="0"/>
          </a:p>
          <a:p>
            <a:r>
              <a:rPr lang="en-US" i="1" dirty="0">
                <a:solidFill>
                  <a:srgbClr val="000000"/>
                </a:solidFill>
                <a:latin typeface="Segoe UI" panose="020B0502040204020203" pitchFamily="34" charset="0"/>
              </a:rPr>
              <a:t>GCC, the GNU Compiler Collection (no date) GCC, the GNU Compiler Collection - GNU Project. Available at: https://gcc.gnu.org/ (Accessed: 16 November 2023).</a:t>
            </a:r>
          </a:p>
          <a:p>
            <a:pPr algn="l"/>
            <a:endParaRPr lang="en-US" b="0" i="1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r>
              <a:rPr lang="en-GB" b="0" i="1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Clang 18.0.0git documentation</a:t>
            </a:r>
            <a:r>
              <a:rPr lang="en-GB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 (no date) </a:t>
            </a:r>
            <a:r>
              <a:rPr lang="en-GB" b="0" i="1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Clang Compiler User’s Manual - Clang 18.0.0git documentation</a:t>
            </a:r>
            <a:r>
              <a:rPr lang="en-GB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. Available at: https://clang.llvm.org/docs/UsersManual.html (Accessed: 18 December 2023).</a:t>
            </a:r>
          </a:p>
          <a:p>
            <a:pPr algn="l"/>
            <a:endParaRPr lang="en-US" i="1" dirty="0">
              <a:solidFill>
                <a:srgbClr val="000000"/>
              </a:solidFill>
              <a:latin typeface="Segoe UI" panose="020B0502040204020203" pitchFamily="34" charset="0"/>
            </a:endParaRPr>
          </a:p>
          <a:p>
            <a:pPr algn="l"/>
            <a:r>
              <a:rPr lang="en-US" b="0" i="1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C++ Standard Library (no date) cppreference.com</a:t>
            </a:r>
            <a: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. Available at: https://en.cppreference.com/w/cpp/standard_library (Accessed: 16 November 2023).</a:t>
            </a:r>
          </a:p>
          <a:p>
            <a:pPr algn="l"/>
            <a:endParaRPr lang="en-US" dirty="0">
              <a:solidFill>
                <a:srgbClr val="000000"/>
              </a:solidFill>
              <a:latin typeface="Segoe UI" panose="020B0502040204020203" pitchFamily="34" charset="0"/>
            </a:endParaRPr>
          </a:p>
          <a:p>
            <a:r>
              <a:rPr lang="en-US" b="0" i="1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JTC1/SC22/WG21 - The C++ Standards Committee - ISOCPP</a:t>
            </a:r>
            <a: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 (no date) . Available at: https://www.open-std.org/jtc1/sc22/wg21/ (Accessed: 16 November 2023).</a:t>
            </a:r>
          </a:p>
          <a:p>
            <a:pPr algn="l"/>
            <a:endParaRPr lang="en-US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426865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/>
          <p:cNvSpPr>
            <a:spLocks noGrp="1"/>
          </p:cNvSpPr>
          <p:nvPr>
            <p:ph type="ctrTitle"/>
          </p:nvPr>
        </p:nvSpPr>
        <p:spPr>
          <a:xfrm>
            <a:off x="143713" y="2260601"/>
            <a:ext cx="6485687" cy="1460499"/>
          </a:xfrm>
        </p:spPr>
        <p:txBody>
          <a:bodyPr/>
          <a:lstStyle/>
          <a:p>
            <a:r>
              <a:rPr lang="en-US" sz="4800" dirty="0">
                <a:cs typeface="Arial" charset="0"/>
              </a:rPr>
              <a:t>Review of Chapter’s Learning Outcomes</a:t>
            </a:r>
          </a:p>
        </p:txBody>
      </p:sp>
    </p:spTree>
    <p:extLst>
      <p:ext uri="{BB962C8B-B14F-4D97-AF65-F5344CB8AC3E}">
        <p14:creationId xmlns:p14="http://schemas.microsoft.com/office/powerpoint/2010/main" val="38427968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5680595-6343-424B-9A57-0B9D39352DC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cap="none" dirty="0">
                <a:solidFill>
                  <a:schemeClr val="bg1"/>
                </a:solidFill>
                <a:latin typeface="+mj-lt"/>
              </a:rPr>
              <a:t>Learning Outcomes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AA59F59-F2D2-4D1D-9BEE-EA20F399DD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16</a:t>
            </a:fld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AF1E4E-0847-8237-0F66-7DEA1F8F0447}"/>
              </a:ext>
            </a:extLst>
          </p:cNvPr>
          <p:cNvSpPr txBox="1"/>
          <p:nvPr/>
        </p:nvSpPr>
        <p:spPr>
          <a:xfrm>
            <a:off x="4627756" y="568712"/>
            <a:ext cx="7414148" cy="5787483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l"/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FEFAA0-FA47-E187-7B0A-E7D28EBD2E08}"/>
              </a:ext>
            </a:extLst>
          </p:cNvPr>
          <p:cNvSpPr txBox="1"/>
          <p:nvPr/>
        </p:nvSpPr>
        <p:spPr>
          <a:xfrm>
            <a:off x="4527395" y="568712"/>
            <a:ext cx="7279820" cy="594296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l"/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EC6B68-1DF4-4A6D-64AB-8D05D847C450}"/>
              </a:ext>
            </a:extLst>
          </p:cNvPr>
          <p:cNvSpPr txBox="1"/>
          <p:nvPr/>
        </p:nvSpPr>
        <p:spPr>
          <a:xfrm>
            <a:off x="4772722" y="568712"/>
            <a:ext cx="7034493" cy="594296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l"/>
            <a:r>
              <a:rPr lang="en-GB" b="1" dirty="0"/>
              <a:t>Learning Outcomes:</a:t>
            </a:r>
          </a:p>
          <a:p>
            <a:pPr algn="l"/>
            <a:endParaRPr lang="en-GB" b="1" dirty="0"/>
          </a:p>
          <a:p>
            <a:pPr algn="l"/>
            <a:r>
              <a:rPr lang="en-GB" dirty="0"/>
              <a:t>By the completion of this chapter, you…</a:t>
            </a:r>
          </a:p>
          <a:p>
            <a:pPr algn="l"/>
            <a:endParaRPr lang="en-GB" b="1" dirty="0"/>
          </a:p>
          <a:p>
            <a:pPr marL="285750" indent="-285750" algn="l">
              <a:spcBef>
                <a:spcPts val="1200"/>
              </a:spcBef>
              <a:buFont typeface="Wingdings" panose="05000000000000000000" pitchFamily="2" charset="2"/>
              <a:buChar char="q"/>
            </a:pPr>
            <a:r>
              <a:rPr lang="en-US" b="1" dirty="0"/>
              <a:t>Must be able </a:t>
            </a:r>
            <a:r>
              <a:rPr lang="en-US" dirty="0"/>
              <a:t>to describe common polymorphic concepts</a:t>
            </a:r>
          </a:p>
          <a:p>
            <a:pPr marL="285750" indent="-285750" algn="l">
              <a:spcBef>
                <a:spcPts val="1200"/>
              </a:spcBef>
              <a:buFont typeface="Wingdings" panose="05000000000000000000" pitchFamily="2" charset="2"/>
              <a:buChar char="q"/>
            </a:pPr>
            <a:r>
              <a:rPr lang="en-US" b="1" dirty="0"/>
              <a:t>Should be able </a:t>
            </a:r>
            <a:r>
              <a:rPr lang="en-US" dirty="0"/>
              <a:t>to identify polymorphic implementation artifacts in memory</a:t>
            </a:r>
          </a:p>
          <a:p>
            <a:pPr marL="285750" indent="-285750" algn="l">
              <a:spcBef>
                <a:spcPts val="1200"/>
              </a:spcBef>
              <a:buFont typeface="Wingdings" panose="05000000000000000000" pitchFamily="2" charset="2"/>
              <a:buChar char="q"/>
            </a:pPr>
            <a:r>
              <a:rPr lang="en-US" b="1" dirty="0"/>
              <a:t>Could be able </a:t>
            </a:r>
            <a:r>
              <a:rPr lang="en-US" dirty="0"/>
              <a:t>to manipulate polymorphic implementation to alter code </a:t>
            </a:r>
            <a:r>
              <a:rPr lang="en-US" dirty="0" err="1"/>
              <a:t>behaviour</a:t>
            </a:r>
            <a:endParaRPr lang="en-US" dirty="0"/>
          </a:p>
          <a:p>
            <a:pPr marL="285750" indent="-285750" algn="l">
              <a:buFont typeface="Wingdings" panose="05000000000000000000" pitchFamily="2" charset="2"/>
              <a:buChar char="q"/>
            </a:pPr>
            <a:endParaRPr lang="en-GB" dirty="0"/>
          </a:p>
          <a:p>
            <a:pPr algn="l"/>
            <a:r>
              <a:rPr lang="en-GB" b="1" dirty="0"/>
              <a:t>Please review these learning outcomes at chapter's end.</a:t>
            </a:r>
          </a:p>
          <a:p>
            <a:pPr algn="l"/>
            <a:endParaRPr lang="en-GB" b="1" dirty="0"/>
          </a:p>
          <a:p>
            <a:pPr algn="l"/>
            <a:endParaRPr lang="en-GB" b="1" dirty="0"/>
          </a:p>
          <a:p>
            <a:pPr algn="l"/>
            <a:endParaRPr lang="en-GB" dirty="0"/>
          </a:p>
          <a:p>
            <a:pPr algn="l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749411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DD0E05A-B18A-A645-944D-17FF0EFFC0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sz="2800" i="1" cap="none" dirty="0"/>
              <a:t>Polymorphism</a:t>
            </a:r>
            <a:endParaRPr lang="en-GB" sz="2800" cap="none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9D3CE4F-DE19-6949-B03D-93E4E80BFF8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765676" y="373714"/>
            <a:ext cx="3421062" cy="6110572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dirty="0"/>
              <a:t>Learning Journey:</a:t>
            </a:r>
          </a:p>
          <a:p>
            <a:pPr>
              <a:spcAft>
                <a:spcPts val="0"/>
              </a:spcAft>
            </a:pPr>
            <a:endParaRPr lang="en-US" dirty="0"/>
          </a:p>
          <a:p>
            <a:pPr marL="0" lvl="1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en-GB" sz="1100" dirty="0"/>
              <a:t>Introducing Polymorphism</a:t>
            </a:r>
          </a:p>
          <a:p>
            <a:pPr marL="0" lvl="1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en-GB" sz="1100" dirty="0"/>
              <a:t>Processing Collections</a:t>
            </a:r>
          </a:p>
          <a:p>
            <a:pPr marL="0" lvl="1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en-GB" sz="1100" dirty="0"/>
              <a:t>Root Class</a:t>
            </a:r>
          </a:p>
          <a:p>
            <a:pPr marL="0" lvl="1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en-GB" sz="1100" dirty="0"/>
              <a:t>Override</a:t>
            </a:r>
          </a:p>
          <a:p>
            <a:pPr marL="0" lvl="1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en-GB" sz="1100" dirty="0"/>
              <a:t>Collection of </a:t>
            </a:r>
            <a:r>
              <a:rPr lang="en-GB" sz="1100" dirty="0" err="1"/>
              <a:t>unique_ptr</a:t>
            </a:r>
            <a:endParaRPr lang="en-GB" sz="1100" dirty="0"/>
          </a:p>
          <a:p>
            <a:pPr marL="0" lvl="1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en-GB" sz="1100" dirty="0"/>
              <a:t>V-pointers</a:t>
            </a:r>
          </a:p>
          <a:p>
            <a:pPr marL="0" lvl="1" indent="0">
              <a:lnSpc>
                <a:spcPct val="100000"/>
              </a:lnSpc>
              <a:spcAft>
                <a:spcPts val="0"/>
              </a:spcAft>
              <a:buNone/>
            </a:pPr>
            <a:endParaRPr lang="en-GB" sz="1600" dirty="0"/>
          </a:p>
          <a:p>
            <a:pPr marL="0" lvl="1" indent="0">
              <a:lnSpc>
                <a:spcPct val="100000"/>
              </a:lnSpc>
              <a:spcAft>
                <a:spcPts val="0"/>
              </a:spcAft>
              <a:buSzPct val="115000"/>
              <a:buNone/>
            </a:pPr>
            <a:r>
              <a:rPr lang="en-GB" sz="1600" dirty="0"/>
              <a:t>Lab #33</a:t>
            </a:r>
          </a:p>
          <a:p>
            <a:pPr marL="0" lvl="1" indent="0">
              <a:lnSpc>
                <a:spcPct val="100000"/>
              </a:lnSpc>
              <a:spcAft>
                <a:spcPts val="0"/>
              </a:spcAft>
              <a:buSzPct val="115000"/>
              <a:buNone/>
            </a:pPr>
            <a:r>
              <a:rPr lang="en-GB" sz="1100" dirty="0"/>
              <a:t>Polymorphism from a coding perspective</a:t>
            </a:r>
          </a:p>
          <a:p>
            <a:pPr marL="0" lvl="1" indent="0">
              <a:lnSpc>
                <a:spcPct val="100000"/>
              </a:lnSpc>
              <a:spcAft>
                <a:spcPts val="0"/>
              </a:spcAft>
              <a:buSzPct val="115000"/>
              <a:buNone/>
            </a:pPr>
            <a:endParaRPr lang="en-GB" sz="1600" dirty="0"/>
          </a:p>
          <a:p>
            <a:pPr marL="0" lvl="1" indent="0">
              <a:lnSpc>
                <a:spcPct val="100000"/>
              </a:lnSpc>
              <a:spcAft>
                <a:spcPts val="0"/>
              </a:spcAft>
              <a:buSzPct val="115000"/>
              <a:buNone/>
            </a:pPr>
            <a:r>
              <a:rPr lang="en-GB" sz="1600" dirty="0"/>
              <a:t>Lab #34</a:t>
            </a:r>
          </a:p>
          <a:p>
            <a:pPr marL="0" lvl="1" indent="0">
              <a:lnSpc>
                <a:spcPct val="100000"/>
              </a:lnSpc>
              <a:spcAft>
                <a:spcPts val="0"/>
              </a:spcAft>
              <a:buSzPct val="115000"/>
              <a:buNone/>
            </a:pPr>
            <a:r>
              <a:rPr lang="en-GB" sz="1100" dirty="0"/>
              <a:t>Polymorphism from a reverse engineering perspective</a:t>
            </a:r>
          </a:p>
          <a:p>
            <a:pPr marL="0" lvl="1" indent="0">
              <a:lnSpc>
                <a:spcPct val="100000"/>
              </a:lnSpc>
              <a:spcAft>
                <a:spcPts val="0"/>
              </a:spcAft>
              <a:buSzPct val="115000"/>
              <a:buNone/>
            </a:pPr>
            <a:endParaRPr lang="en-GB" sz="1600" dirty="0"/>
          </a:p>
          <a:p>
            <a:pPr marL="0" lvl="1" indent="0">
              <a:lnSpc>
                <a:spcPct val="100000"/>
              </a:lnSpc>
              <a:spcAft>
                <a:spcPts val="0"/>
              </a:spcAft>
              <a:buSzPct val="115000"/>
              <a:buNone/>
            </a:pPr>
            <a:r>
              <a:rPr lang="en-GB" sz="1600" dirty="0"/>
              <a:t>Summary</a:t>
            </a:r>
          </a:p>
          <a:p>
            <a:pPr marL="0" lvl="1" indent="0">
              <a:lnSpc>
                <a:spcPct val="100000"/>
              </a:lnSpc>
              <a:buSzPct val="115000"/>
              <a:buNone/>
            </a:pPr>
            <a:endParaRPr lang="en-GB" sz="1600" dirty="0"/>
          </a:p>
          <a:p>
            <a:pPr marL="0" lvl="1" indent="0">
              <a:lnSpc>
                <a:spcPct val="100000"/>
              </a:lnSpc>
              <a:buSzPct val="115000"/>
              <a:buNone/>
            </a:pPr>
            <a:r>
              <a:rPr lang="en-GB" sz="1600" dirty="0"/>
              <a:t>Appendices:</a:t>
            </a:r>
          </a:p>
          <a:p>
            <a:pPr lvl="1">
              <a:lnSpc>
                <a:spcPct val="100000"/>
              </a:lnSpc>
              <a:buSzPct val="115000"/>
            </a:pPr>
            <a:r>
              <a:rPr lang="en-GB" sz="1100" dirty="0"/>
              <a:t>Useful links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7486AB7-096E-D04F-B45E-AE79D474F5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458200" y="404528"/>
            <a:ext cx="3168497" cy="4647734"/>
          </a:xfrm>
        </p:spPr>
        <p:txBody>
          <a:bodyPr/>
          <a:lstStyle/>
          <a:p>
            <a:r>
              <a:rPr lang="en-US" dirty="0"/>
              <a:t>Learning Outcomes:</a:t>
            </a:r>
          </a:p>
          <a:p>
            <a:pPr lvl="1"/>
            <a:r>
              <a:rPr lang="en-US" sz="1100" dirty="0"/>
              <a:t>Must be able to describe common polymorphic concepts</a:t>
            </a:r>
          </a:p>
          <a:p>
            <a:pPr lvl="1"/>
            <a:r>
              <a:rPr lang="en-US" sz="1100" dirty="0"/>
              <a:t>Should be able to identify polymorphic implementation artifacts in memory</a:t>
            </a:r>
          </a:p>
          <a:p>
            <a:pPr lvl="1"/>
            <a:r>
              <a:rPr lang="en-US" sz="1100" dirty="0"/>
              <a:t>Could be able to manipulate polymorphic implementation to alter code </a:t>
            </a:r>
            <a:r>
              <a:rPr lang="en-GB" sz="1100" dirty="0"/>
              <a:t>behaviour</a:t>
            </a:r>
          </a:p>
        </p:txBody>
      </p:sp>
    </p:spTree>
    <p:extLst>
      <p:ext uri="{BB962C8B-B14F-4D97-AF65-F5344CB8AC3E}">
        <p14:creationId xmlns:p14="http://schemas.microsoft.com/office/powerpoint/2010/main" val="28935202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9521918-8A7C-5978-B3F5-0AD7099F94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sz="4400" cap="none" dirty="0"/>
              <a:t>Introducing</a:t>
            </a:r>
          </a:p>
          <a:p>
            <a:r>
              <a:rPr lang="en-GB" sz="4400" cap="none" dirty="0"/>
              <a:t>Polymorphism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E6A383-A6D6-ECDE-0251-0BC6BAEBF66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808538" y="527024"/>
            <a:ext cx="6724332" cy="4094163"/>
          </a:xfrm>
        </p:spPr>
        <p:txBody>
          <a:bodyPr/>
          <a:lstStyle/>
          <a:p>
            <a:r>
              <a:rPr lang="en-GB" b="1" dirty="0"/>
              <a:t>OOP has four recognised pillars that guide design and organization of code in any object-oriented solution</a:t>
            </a:r>
            <a:r>
              <a:rPr lang="en-GB" dirty="0"/>
              <a:t>.</a:t>
            </a:r>
          </a:p>
          <a:p>
            <a:br>
              <a:rPr lang="en-GB" dirty="0"/>
            </a:br>
            <a:r>
              <a:rPr lang="en-GB" b="1" dirty="0"/>
              <a:t>These four are: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Encapsulation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Inheritance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Abstraction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Polymorphism</a:t>
            </a:r>
          </a:p>
          <a:p>
            <a:pPr marL="342900" indent="-342900">
              <a:buFont typeface="+mj-lt"/>
              <a:buAutoNum type="arabicPeriod"/>
            </a:pPr>
            <a:endParaRPr lang="en-GB" dirty="0"/>
          </a:p>
          <a:p>
            <a:pPr marL="342900" indent="-342900">
              <a:buFont typeface="+mj-lt"/>
              <a:buAutoNum type="arabicPeriod"/>
            </a:pPr>
            <a:endParaRPr lang="en-GB" dirty="0"/>
          </a:p>
          <a:p>
            <a:r>
              <a:rPr lang="en-GB" b="1" dirty="0"/>
              <a:t>Polymorphism allows objects of different classes to be treated as objects of a common class.</a:t>
            </a:r>
          </a:p>
          <a:p>
            <a:endParaRPr lang="en-GB" b="1" dirty="0"/>
          </a:p>
          <a:p>
            <a:r>
              <a:rPr lang="en-GB" b="1" dirty="0"/>
              <a:t>Usually achieved via: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Function overloading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Virtual functions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252693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8FAB6E4-DABF-6782-00C5-9DAF90DF74B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cap="none" dirty="0"/>
              <a:t>Processing Collections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CB10EEF-0E1F-CB54-A854-9DE37BE7F93D}"/>
              </a:ext>
            </a:extLst>
          </p:cNvPr>
          <p:cNvSpPr txBox="1"/>
          <p:nvPr/>
        </p:nvSpPr>
        <p:spPr>
          <a:xfrm>
            <a:off x="4441216" y="562552"/>
            <a:ext cx="6887184" cy="4278094"/>
          </a:xfrm>
          <a:prstGeom prst="rect">
            <a:avLst/>
          </a:prstGeom>
          <a:solidFill>
            <a:srgbClr val="000000"/>
          </a:solidFill>
        </p:spPr>
        <p:txBody>
          <a:bodyPr wrap="square">
            <a:spAutoFit/>
          </a:bodyPr>
          <a:lstStyle/>
          <a:p>
            <a:r>
              <a:rPr lang="en-GB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Interruption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GB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public:</a:t>
            </a:r>
            <a:endParaRPr lang="en-GB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virtual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execute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sz="1600" b="0" dirty="0">
                <a:solidFill>
                  <a:srgbClr val="FFC000"/>
                </a:solidFill>
                <a:effectLst/>
                <a:latin typeface="Consolas" panose="020B0609020204030204" pitchFamily="49" charset="0"/>
              </a:rPr>
              <a:t>...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b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GB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Need_A_Tea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en-GB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Interruption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GB" sz="1600" b="0" dirty="0">
                <a:solidFill>
                  <a:srgbClr val="FFC000"/>
                </a:solidFill>
                <a:effectLst/>
                <a:latin typeface="Consolas" panose="020B0609020204030204" pitchFamily="49" charset="0"/>
              </a:rPr>
              <a:t>...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};</a:t>
            </a:r>
          </a:p>
          <a:p>
            <a:b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GB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Dog_Eats_Neighbours_Cat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en-GB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Interruption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GB" sz="1600" b="0" dirty="0">
                <a:solidFill>
                  <a:srgbClr val="FFC000"/>
                </a:solidFill>
                <a:effectLst/>
                <a:latin typeface="Consolas" panose="020B0609020204030204" pitchFamily="49" charset="0"/>
              </a:rPr>
              <a:t>...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};</a:t>
            </a:r>
          </a:p>
          <a:p>
            <a:b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GB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Team_Meeting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en-GB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Interruption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GB" sz="1600" b="0" dirty="0">
                <a:solidFill>
                  <a:srgbClr val="FFC000"/>
                </a:solidFill>
                <a:effectLst/>
                <a:latin typeface="Consolas" panose="020B0609020204030204" pitchFamily="49" charset="0"/>
              </a:rPr>
              <a:t>...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};</a:t>
            </a:r>
          </a:p>
          <a:p>
            <a:b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GB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interruptions 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vector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GB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Interruption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&gt;();</a:t>
            </a:r>
          </a:p>
          <a:p>
            <a:r>
              <a:rPr lang="en-GB" sz="1600" b="0" dirty="0">
                <a:solidFill>
                  <a:srgbClr val="FFC000"/>
                </a:solidFill>
                <a:effectLst/>
                <a:latin typeface="Consolas" panose="020B0609020204030204" pitchFamily="49" charset="0"/>
              </a:rPr>
              <a:t>...</a:t>
            </a:r>
          </a:p>
          <a:p>
            <a:r>
              <a:rPr lang="en-GB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(interruption : interruptions) {</a:t>
            </a:r>
          </a:p>
          <a:p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interruption</a:t>
            </a:r>
            <a:r>
              <a:rPr lang="en-GB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execute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EEED84-1659-8C01-B5F9-B84541F089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6825" y="562552"/>
            <a:ext cx="409575" cy="460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21750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29E8131-7C6F-0EF6-0D28-CB054067D57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cap="none" dirty="0"/>
              <a:t>Root Class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77D530-AD76-5E27-EFA7-33367FFA5B1A}"/>
              </a:ext>
            </a:extLst>
          </p:cNvPr>
          <p:cNvSpPr txBox="1"/>
          <p:nvPr/>
        </p:nvSpPr>
        <p:spPr>
          <a:xfrm>
            <a:off x="4340543" y="3109962"/>
            <a:ext cx="609790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effectLst/>
              </a:rPr>
              <a:t>Requires a virtual destructor</a:t>
            </a:r>
          </a:p>
          <a:p>
            <a:endParaRPr lang="en-US" b="1" dirty="0">
              <a:solidFill>
                <a:srgbClr val="000000"/>
              </a:solidFill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effectLst/>
              </a:rPr>
              <a:t>usually defaulted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effectLst/>
              </a:rPr>
              <a:t>may have pure virtual functions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effectLst/>
              </a:rPr>
              <a:t>may have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effectLst/>
              </a:rPr>
              <a:t>protected constructors if it is an abstract class</a:t>
            </a:r>
            <a:r>
              <a:rPr lang="en-US" b="0" dirty="0">
                <a:solidFill>
                  <a:srgbClr val="000000"/>
                </a:solidFill>
                <a:effectLst/>
              </a:rPr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B70CD4-5784-D251-4F44-45279E738E89}"/>
              </a:ext>
            </a:extLst>
          </p:cNvPr>
          <p:cNvSpPr txBox="1"/>
          <p:nvPr/>
        </p:nvSpPr>
        <p:spPr>
          <a:xfrm>
            <a:off x="4441216" y="562552"/>
            <a:ext cx="6887184" cy="2308324"/>
          </a:xfrm>
          <a:prstGeom prst="rect">
            <a:avLst/>
          </a:prstGeom>
          <a:solidFill>
            <a:srgbClr val="000000"/>
          </a:solidFill>
        </p:spPr>
        <p:txBody>
          <a:bodyPr wrap="square">
            <a:spAutoFit/>
          </a:bodyPr>
          <a:lstStyle/>
          <a:p>
            <a:r>
              <a:rPr lang="en-GB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Interruption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GB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public:</a:t>
            </a:r>
            <a:endParaRPr lang="en-GB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600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    // modifiers</a:t>
            </a:r>
            <a:endParaRPr lang="en-GB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virtual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execute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virtual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~Interruption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protected:</a:t>
            </a:r>
            <a:endParaRPr lang="en-GB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Interruption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GB" sz="16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string_view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 : </a:t>
            </a:r>
            <a:r>
              <a:rPr lang="en-GB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_name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(name) {}</a:t>
            </a:r>
          </a:p>
          <a:p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::string _name;</a:t>
            </a:r>
          </a:p>
          <a:p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};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9B6AA8-ACF4-B9C5-59DB-B9F9FFD024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6825" y="562552"/>
            <a:ext cx="409575" cy="460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31851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29E8131-7C6F-0EF6-0D28-CB054067D57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cap="none" dirty="0"/>
              <a:t>Override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37C26B-2F51-6BE1-9248-CF771C2BBC0C}"/>
              </a:ext>
            </a:extLst>
          </p:cNvPr>
          <p:cNvSpPr txBox="1"/>
          <p:nvPr/>
        </p:nvSpPr>
        <p:spPr>
          <a:xfrm>
            <a:off x="4441216" y="562552"/>
            <a:ext cx="6887184" cy="3046988"/>
          </a:xfrm>
          <a:prstGeom prst="rect">
            <a:avLst/>
          </a:prstGeom>
          <a:solidFill>
            <a:srgbClr val="000000"/>
          </a:solidFill>
        </p:spPr>
        <p:txBody>
          <a:bodyPr wrap="square">
            <a:spAutoFit/>
          </a:bodyPr>
          <a:lstStyle/>
          <a:p>
            <a:r>
              <a:rPr lang="en-GB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Need_A_Tea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en-GB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Interruption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GB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public:</a:t>
            </a:r>
            <a:endParaRPr lang="en-GB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enum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Blend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{</a:t>
            </a:r>
            <a:r>
              <a:rPr lang="en-GB" sz="1600" dirty="0">
                <a:solidFill>
                  <a:srgbClr val="9CDCFE"/>
                </a:solidFill>
                <a:latin typeface="Consolas" panose="020B0609020204030204" pitchFamily="49" charset="0"/>
              </a:rPr>
              <a:t>EARLGREY, BREAKFAST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Need_A_Tea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GB" sz="16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string_view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Blend </a:t>
            </a:r>
            <a:r>
              <a:rPr lang="en-GB" sz="16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blend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) : </a:t>
            </a:r>
            <a:r>
              <a:rPr lang="en-GB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Interruption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(name), </a:t>
            </a:r>
            <a:r>
              <a:rPr lang="en-GB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_blend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(blend) {}</a:t>
            </a:r>
          </a:p>
          <a:p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execute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GB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override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GB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GB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GB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format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GB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{} drinking {} tea</a:t>
            </a:r>
            <a:r>
              <a:rPr lang="en-GB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\n\n</a:t>
            </a:r>
            <a:r>
              <a:rPr lang="en-GB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_name, blend()); }</a:t>
            </a:r>
          </a:p>
          <a:p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GB" sz="16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string_view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dirty="0">
                <a:solidFill>
                  <a:srgbClr val="DCDCAA"/>
                </a:solidFill>
                <a:latin typeface="Consolas" panose="020B0609020204030204" pitchFamily="49" charset="0"/>
              </a:rPr>
              <a:t>blend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GB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GB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_blend 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EARLGREY 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?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"Earl Grey"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"Breakfast"</a:t>
            </a:r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 }</a:t>
            </a:r>
          </a:p>
          <a:p>
            <a:r>
              <a:rPr lang="en-GB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private:</a:t>
            </a:r>
            <a:endParaRPr lang="en-GB" sz="1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Blend _blend;</a:t>
            </a:r>
          </a:p>
          <a:p>
            <a:r>
              <a:rPr lang="en-GB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};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E6541453-C1B8-3626-B01F-5DB5C2FD95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6825" y="562552"/>
            <a:ext cx="409575" cy="460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50E4DA2-2B68-85B5-5CC7-E9B10BAF3DC6}"/>
              </a:ext>
            </a:extLst>
          </p:cNvPr>
          <p:cNvSpPr txBox="1"/>
          <p:nvPr/>
        </p:nvSpPr>
        <p:spPr>
          <a:xfrm>
            <a:off x="4340542" y="3866068"/>
            <a:ext cx="698785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effectLst/>
              </a:rPr>
              <a:t>override not required, but recommended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effectLst/>
              </a:rPr>
              <a:t>gets compiler to check it is specializing a virtual function</a:t>
            </a:r>
          </a:p>
        </p:txBody>
      </p:sp>
    </p:spTree>
    <p:extLst>
      <p:ext uri="{BB962C8B-B14F-4D97-AF65-F5344CB8AC3E}">
        <p14:creationId xmlns:p14="http://schemas.microsoft.com/office/powerpoint/2010/main" val="36050360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29E8131-7C6F-0EF6-0D28-CB054067D57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cap="none" dirty="0"/>
              <a:t>Collection of </a:t>
            </a:r>
            <a:r>
              <a:rPr lang="en-GB" cap="none" dirty="0" err="1"/>
              <a:t>unique_ptr</a:t>
            </a:r>
            <a:endParaRPr lang="en-GB" cap="non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37C26B-2F51-6BE1-9248-CF771C2BBC0C}"/>
              </a:ext>
            </a:extLst>
          </p:cNvPr>
          <p:cNvSpPr txBox="1"/>
          <p:nvPr/>
        </p:nvSpPr>
        <p:spPr>
          <a:xfrm>
            <a:off x="4435964" y="623481"/>
            <a:ext cx="6887184" cy="338554"/>
          </a:xfrm>
          <a:prstGeom prst="rect">
            <a:avLst/>
          </a:prstGeom>
          <a:solidFill>
            <a:srgbClr val="000000"/>
          </a:solidFill>
        </p:spPr>
        <p:txBody>
          <a:bodyPr wrap="square">
            <a:spAutoFit/>
          </a:bodyPr>
          <a:lstStyle/>
          <a:p>
            <a:r>
              <a:rPr lang="fr-F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fr-FR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interruptions 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vector</a:t>
            </a:r>
            <a:r>
              <a:rPr lang="fr-FR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FR" sz="16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unique_ptr</a:t>
            </a:r>
            <a:r>
              <a:rPr lang="fr-FR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FR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Interruption</a:t>
            </a:r>
            <a:r>
              <a:rPr lang="fr-FR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&gt;&gt;();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E6541453-C1B8-3626-B01F-5DB5C2FD95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6825" y="562552"/>
            <a:ext cx="409575" cy="460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50E4DA2-2B68-85B5-5CC7-E9B10BAF3DC6}"/>
              </a:ext>
            </a:extLst>
          </p:cNvPr>
          <p:cNvSpPr txBox="1"/>
          <p:nvPr/>
        </p:nvSpPr>
        <p:spPr>
          <a:xfrm>
            <a:off x="4335291" y="1199988"/>
            <a:ext cx="6987857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effectLst/>
              </a:rPr>
              <a:t>Safe owning collection of base-class pointers</a:t>
            </a:r>
          </a:p>
          <a:p>
            <a:endParaRPr lang="en-US" dirty="0">
              <a:effectLst/>
            </a:endParaRPr>
          </a:p>
          <a:p>
            <a:r>
              <a:rPr lang="en-US" dirty="0">
                <a:effectLst/>
              </a:rPr>
              <a:t>Populate using </a:t>
            </a:r>
            <a:r>
              <a:rPr lang="en-US" dirty="0" err="1">
                <a:effectLst/>
              </a:rPr>
              <a:t>make_unique</a:t>
            </a:r>
            <a:r>
              <a:rPr lang="en-US" dirty="0">
                <a:effectLst/>
              </a:rPr>
              <a:t> </a:t>
            </a:r>
            <a:r>
              <a:rPr lang="en-US" dirty="0">
                <a:effectLst/>
                <a:latin typeface="Consolas" panose="020B0609020204030204" pitchFamily="49" charset="0"/>
              </a:rPr>
              <a:t>&lt;derived-class&gt;</a:t>
            </a:r>
          </a:p>
          <a:p>
            <a:endParaRPr lang="en-US" b="1" dirty="0">
              <a:latin typeface="Consolas" panose="020B0609020204030204" pitchFamily="49" charset="0"/>
            </a:endParaRPr>
          </a:p>
          <a:p>
            <a:endParaRPr lang="en-US" b="1" dirty="0">
              <a:effectLst/>
            </a:endParaRPr>
          </a:p>
          <a:p>
            <a:endParaRPr lang="en-US" b="1" dirty="0"/>
          </a:p>
          <a:p>
            <a:endParaRPr lang="en-US" b="1" dirty="0">
              <a:effectLst/>
            </a:endParaRPr>
          </a:p>
          <a:p>
            <a:endParaRPr lang="en-US" b="1" dirty="0"/>
          </a:p>
          <a:p>
            <a:r>
              <a:rPr lang="en-US" b="1" dirty="0">
                <a:effectLst/>
              </a:rPr>
              <a:t>Cannot use aggregate </a:t>
            </a:r>
            <a:r>
              <a:rPr lang="en-US" b="1" dirty="0" err="1">
                <a:effectLst/>
              </a:rPr>
              <a:t>initialisation</a:t>
            </a:r>
            <a:r>
              <a:rPr lang="en-US" b="1" dirty="0">
                <a:effectLst/>
              </a:rPr>
              <a:t> (</a:t>
            </a:r>
            <a:r>
              <a:rPr lang="en-US" b="1" dirty="0" err="1">
                <a:effectLst/>
              </a:rPr>
              <a:t>initializer_list</a:t>
            </a:r>
            <a:r>
              <a:rPr lang="en-US" b="1" dirty="0">
                <a:effectLst/>
              </a:rPr>
              <a:t>) with </a:t>
            </a:r>
            <a:r>
              <a:rPr lang="en-US" b="1" dirty="0" err="1">
                <a:effectLst/>
              </a:rPr>
              <a:t>unique_ptr</a:t>
            </a:r>
            <a:endParaRPr lang="en-US" b="1" dirty="0">
              <a:effectLst/>
            </a:endParaRPr>
          </a:p>
          <a:p>
            <a:endParaRPr lang="en-US" b="1" dirty="0"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effectLst/>
              </a:rPr>
              <a:t>initializer_list</a:t>
            </a:r>
            <a:r>
              <a:rPr lang="en-US" dirty="0">
                <a:effectLst/>
              </a:rPr>
              <a:t> makes copies of its members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effectLst/>
              </a:rPr>
              <a:t>unique_ptr</a:t>
            </a:r>
            <a:r>
              <a:rPr lang="en-US" dirty="0">
                <a:effectLst/>
              </a:rPr>
              <a:t> cannot be copied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668BF2-6BD0-1FC0-FAC7-CC4E4942DF47}"/>
              </a:ext>
            </a:extLst>
          </p:cNvPr>
          <p:cNvSpPr txBox="1"/>
          <p:nvPr/>
        </p:nvSpPr>
        <p:spPr>
          <a:xfrm>
            <a:off x="4435964" y="2513241"/>
            <a:ext cx="6887184" cy="584775"/>
          </a:xfrm>
          <a:prstGeom prst="rect">
            <a:avLst/>
          </a:prstGeom>
          <a:solidFill>
            <a:srgbClr val="000000"/>
          </a:solidFill>
        </p:spPr>
        <p:txBody>
          <a:bodyPr wrap="square">
            <a:spAutoFit/>
          </a:bodyPr>
          <a:lstStyle/>
          <a:p>
            <a:r>
              <a:rPr lang="en-US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interruptions</a:t>
            </a:r>
            <a:r>
              <a:rPr lang="en-US" sz="16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push_back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make_unique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6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Need_A_</a:t>
            </a:r>
            <a:r>
              <a:rPr lang="en-US" sz="1600" dirty="0" err="1">
                <a:solidFill>
                  <a:srgbClr val="4EC9B0"/>
                </a:solidFill>
                <a:latin typeface="Consolas" panose="020B0609020204030204" pitchFamily="49" charset="0"/>
              </a:rPr>
              <a:t>T</a:t>
            </a:r>
            <a:r>
              <a:rPr lang="en-US" sz="16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ea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&gt;(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"Stephen"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Need_A_Tea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::EARLGREY));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2800D9-119A-AF8B-E684-D81204AD4F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6825" y="2513241"/>
            <a:ext cx="409575" cy="460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41280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DF77377-8C55-DA72-272B-0F9CCA45667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cap="none" dirty="0"/>
              <a:t>v-pointers</a:t>
            </a:r>
          </a:p>
        </p:txBody>
      </p:sp>
      <p:pic>
        <p:nvPicPr>
          <p:cNvPr id="11" name="Picture 10" descr="A diagram illustrating v-tables">
            <a:extLst>
              <a:ext uri="{FF2B5EF4-FFF2-40B4-BE49-F238E27FC236}">
                <a16:creationId xmlns:a16="http://schemas.microsoft.com/office/drawing/2014/main" id="{FAF2B9F7-9B8C-742A-49DC-790C5169B8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0612" y="303464"/>
            <a:ext cx="7325747" cy="5496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9209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C4C09A-BAA6-48A5-BF63-47DC150A5C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300" y="2311970"/>
            <a:ext cx="6460000" cy="2277604"/>
          </a:xfrm>
        </p:spPr>
        <p:txBody>
          <a:bodyPr/>
          <a:lstStyle/>
          <a:p>
            <a:r>
              <a:rPr lang="en-GB" dirty="0"/>
              <a:t>C++ Internals Lab #33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AAA23F-90CD-42D3-A6E6-628D636D8E6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GB" dirty="0"/>
              <a:t>Polymorphism (coding perspective)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249611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QA Branding Custom Colour Set">
      <a:dk1>
        <a:srgbClr val="004050"/>
      </a:dk1>
      <a:lt1>
        <a:srgbClr val="FFFFFF"/>
      </a:lt1>
      <a:dk2>
        <a:srgbClr val="00EDB5"/>
      </a:dk2>
      <a:lt2>
        <a:srgbClr val="FFFFFF"/>
      </a:lt2>
      <a:accent1>
        <a:srgbClr val="004050"/>
      </a:accent1>
      <a:accent2>
        <a:srgbClr val="00EDB5"/>
      </a:accent2>
      <a:accent3>
        <a:srgbClr val="7F007D"/>
      </a:accent3>
      <a:accent4>
        <a:srgbClr val="FF004C"/>
      </a:accent4>
      <a:accent5>
        <a:srgbClr val="F8D237"/>
      </a:accent5>
      <a:accent6>
        <a:srgbClr val="F3612C"/>
      </a:accent6>
      <a:hlink>
        <a:srgbClr val="004050"/>
      </a:hlink>
      <a:folHlink>
        <a:srgbClr val="00EDB5"/>
      </a:folHlink>
    </a:clrScheme>
    <a:fontScheme name="QandA">
      <a:majorFont>
        <a:latin typeface="Krana Fat B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vert="horz" lIns="0" tIns="0" rIns="0" bIns="0" rtlCol="0" anchor="t" anchorCtr="0">
        <a:normAutofit/>
      </a:bodyPr>
      <a:lstStyle>
        <a:defPPr algn="l"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QA - NEW Powerpoint template_v3.0" id="{757C6B63-E14D-49F7-B3A2-1526B7ACA66B}" vid="{484D6699-C988-4F0E-BCF1-0F878826832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QA - NEW Powerpoint template_with instructions</Template>
  <TotalTime>14338</TotalTime>
  <Words>1752</Words>
  <Application>Microsoft Office PowerPoint</Application>
  <PresentationFormat>Widescreen</PresentationFormat>
  <Paragraphs>206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6" baseType="lpstr">
      <vt:lpstr>Arial</vt:lpstr>
      <vt:lpstr>Calibri</vt:lpstr>
      <vt:lpstr>Consolas</vt:lpstr>
      <vt:lpstr>Krana Fat B</vt:lpstr>
      <vt:lpstr>Montserrat</vt:lpstr>
      <vt:lpstr>Montserrat Black</vt:lpstr>
      <vt:lpstr>Segoe UI</vt:lpstr>
      <vt:lpstr>Söhne</vt:lpstr>
      <vt:lpstr>Wingdings</vt:lpstr>
      <vt:lpstr>Office Theme</vt:lpstr>
      <vt:lpstr>Advanced C++ Internals: Chapter 20:  C++ Polymorphism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C++ Internals Lab #33</vt:lpstr>
      <vt:lpstr>C++ Internals Lab #34</vt:lpstr>
      <vt:lpstr>PowerPoint Presentation</vt:lpstr>
      <vt:lpstr>Any questions?</vt:lpstr>
      <vt:lpstr>Appendices</vt:lpstr>
      <vt:lpstr>PowerPoint Presentation</vt:lpstr>
      <vt:lpstr>Review of Chapter’s Learning Outcomes</vt:lpstr>
      <vt:lpstr>PowerPoint Presentation</vt:lpstr>
    </vt:vector>
  </TitlesOfParts>
  <Manager/>
  <Company>QA Ltd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CyberLaunch</dc:title>
  <dc:subject/>
  <dc:creator>Grove, Susan</dc:creator>
  <cp:keywords/>
  <dc:description/>
  <cp:lastModifiedBy>Mark Fishpool</cp:lastModifiedBy>
  <cp:revision>1161</cp:revision>
  <cp:lastPrinted>2019-07-11T13:24:49Z</cp:lastPrinted>
  <dcterms:created xsi:type="dcterms:W3CDTF">2019-07-10T13:11:53Z</dcterms:created>
  <dcterms:modified xsi:type="dcterms:W3CDTF">2024-01-12T08:41:17Z</dcterms:modified>
  <cp:category/>
</cp:coreProperties>
</file>